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7" r:id="rId11"/>
    <p:sldId id="265" r:id="rId12"/>
    <p:sldId id="266" r:id="rId13"/>
    <p:sldId id="268" r:id="rId14"/>
    <p:sldId id="269" r:id="rId15"/>
    <p:sldId id="270" r:id="rId16"/>
    <p:sldId id="272" r:id="rId17"/>
    <p:sldId id="274" r:id="rId18"/>
    <p:sldId id="276" r:id="rId19"/>
    <p:sldId id="275" r:id="rId20"/>
    <p:sldId id="277" r:id="rId21"/>
    <p:sldId id="278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7F8DC-33BF-4EF2-9D0B-B9BFFD12736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36D1C495-CF59-432E-AE54-AEF1630031DC}">
      <dgm:prSet/>
      <dgm:spPr/>
      <dgm:t>
        <a:bodyPr/>
        <a:lstStyle/>
        <a:p>
          <a:pPr rtl="0"/>
          <a:endParaRPr lang="fr-FR"/>
        </a:p>
      </dgm:t>
    </dgm:pt>
    <dgm:pt modelId="{5F4C8F06-1B33-4440-B30E-4A71E0DAE26E}" type="parTrans" cxnId="{FD804C96-7A0E-4E61-B9BE-188ACCD74E3D}">
      <dgm:prSet/>
      <dgm:spPr/>
      <dgm:t>
        <a:bodyPr/>
        <a:lstStyle/>
        <a:p>
          <a:endParaRPr lang="fr-FR"/>
        </a:p>
      </dgm:t>
    </dgm:pt>
    <dgm:pt modelId="{094EEDA7-D17D-4DDE-86C4-D78ADDFEAE88}" type="sibTrans" cxnId="{FD804C96-7A0E-4E61-B9BE-188ACCD74E3D}">
      <dgm:prSet/>
      <dgm:spPr/>
      <dgm:t>
        <a:bodyPr/>
        <a:lstStyle/>
        <a:p>
          <a:endParaRPr lang="fr-FR"/>
        </a:p>
      </dgm:t>
    </dgm:pt>
    <dgm:pt modelId="{B81A3222-2EB1-4A98-B076-58ECFB3087FC}">
      <dgm:prSet/>
      <dgm:spPr/>
      <dgm:t>
        <a:bodyPr/>
        <a:lstStyle/>
        <a:p>
          <a:pPr rtl="0"/>
          <a:r>
            <a:rPr lang="fr-FR" b="1" smtClean="0"/>
            <a:t>Dialogue</a:t>
          </a:r>
          <a:endParaRPr lang="fr-FR"/>
        </a:p>
      </dgm:t>
    </dgm:pt>
    <dgm:pt modelId="{90E643EE-3E7E-47FF-84C0-26AA9A117229}" type="parTrans" cxnId="{B751F19A-BFFB-4423-B1C7-20DFE3B33181}">
      <dgm:prSet/>
      <dgm:spPr/>
      <dgm:t>
        <a:bodyPr/>
        <a:lstStyle/>
        <a:p>
          <a:endParaRPr lang="fr-FR"/>
        </a:p>
      </dgm:t>
    </dgm:pt>
    <dgm:pt modelId="{43ED23EB-358C-42BB-B3CB-ACDA02D1C7B2}" type="sibTrans" cxnId="{B751F19A-BFFB-4423-B1C7-20DFE3B33181}">
      <dgm:prSet/>
      <dgm:spPr/>
      <dgm:t>
        <a:bodyPr/>
        <a:lstStyle/>
        <a:p>
          <a:endParaRPr lang="fr-FR"/>
        </a:p>
      </dgm:t>
    </dgm:pt>
    <dgm:pt modelId="{456CCFEF-D879-4DE6-9DBE-CA4C3257489A}">
      <dgm:prSet/>
      <dgm:spPr/>
      <dgm:t>
        <a:bodyPr/>
        <a:lstStyle/>
        <a:p>
          <a:pPr rtl="0"/>
          <a:r>
            <a:rPr lang="fr-FR" b="1" smtClean="0"/>
            <a:t>Echanges</a:t>
          </a:r>
          <a:endParaRPr lang="fr-FR"/>
        </a:p>
      </dgm:t>
    </dgm:pt>
    <dgm:pt modelId="{8A28D07C-F33B-4DCD-BFEC-3B4A9E723C17}" type="parTrans" cxnId="{647155DE-C49E-42DC-A20E-86857D52AB73}">
      <dgm:prSet/>
      <dgm:spPr/>
      <dgm:t>
        <a:bodyPr/>
        <a:lstStyle/>
        <a:p>
          <a:endParaRPr lang="fr-FR"/>
        </a:p>
      </dgm:t>
    </dgm:pt>
    <dgm:pt modelId="{7C48700C-1039-46DF-8869-828848BB9792}" type="sibTrans" cxnId="{647155DE-C49E-42DC-A20E-86857D52AB73}">
      <dgm:prSet/>
      <dgm:spPr/>
      <dgm:t>
        <a:bodyPr/>
        <a:lstStyle/>
        <a:p>
          <a:endParaRPr lang="fr-FR"/>
        </a:p>
      </dgm:t>
    </dgm:pt>
    <dgm:pt modelId="{09A4ADAD-E1AA-480B-AA84-F266F070F2D6}">
      <dgm:prSet/>
      <dgm:spPr/>
      <dgm:t>
        <a:bodyPr/>
        <a:lstStyle/>
        <a:p>
          <a:pPr rtl="0"/>
          <a:r>
            <a:rPr lang="fr-FR" b="1" smtClean="0"/>
            <a:t>Connaissance de l’autre </a:t>
          </a:r>
          <a:endParaRPr lang="fr-FR"/>
        </a:p>
      </dgm:t>
    </dgm:pt>
    <dgm:pt modelId="{3F690C3F-9DFF-48C1-BB8F-71D994667CFF}" type="parTrans" cxnId="{7641B4BA-D9C0-443E-B3D7-F251F02CC376}">
      <dgm:prSet/>
      <dgm:spPr/>
      <dgm:t>
        <a:bodyPr/>
        <a:lstStyle/>
        <a:p>
          <a:endParaRPr lang="fr-FR"/>
        </a:p>
      </dgm:t>
    </dgm:pt>
    <dgm:pt modelId="{836784F7-99AA-4AE3-8994-595E3A1C12B7}" type="sibTrans" cxnId="{7641B4BA-D9C0-443E-B3D7-F251F02CC376}">
      <dgm:prSet/>
      <dgm:spPr/>
      <dgm:t>
        <a:bodyPr/>
        <a:lstStyle/>
        <a:p>
          <a:endParaRPr lang="fr-FR"/>
        </a:p>
      </dgm:t>
    </dgm:pt>
    <dgm:pt modelId="{A84B0EBB-6A07-4678-8874-C8C83AEF46A8}">
      <dgm:prSet/>
      <dgm:spPr/>
      <dgm:t>
        <a:bodyPr/>
        <a:lstStyle/>
        <a:p>
          <a:pPr rtl="0"/>
          <a:r>
            <a:rPr lang="fr-FR" b="1" smtClean="0"/>
            <a:t>Pour l’intérêt des femmes</a:t>
          </a:r>
          <a:endParaRPr lang="fr-FR"/>
        </a:p>
      </dgm:t>
    </dgm:pt>
    <dgm:pt modelId="{9BFC611A-FA76-47CE-B403-64FB5CF8E328}" type="parTrans" cxnId="{12613AF6-921E-4458-8E2D-D43B99084767}">
      <dgm:prSet/>
      <dgm:spPr/>
      <dgm:t>
        <a:bodyPr/>
        <a:lstStyle/>
        <a:p>
          <a:endParaRPr lang="fr-FR"/>
        </a:p>
      </dgm:t>
    </dgm:pt>
    <dgm:pt modelId="{C8CBC4C9-34CD-4E6E-9C32-F1BEACF0ED01}" type="sibTrans" cxnId="{12613AF6-921E-4458-8E2D-D43B99084767}">
      <dgm:prSet/>
      <dgm:spPr/>
      <dgm:t>
        <a:bodyPr/>
        <a:lstStyle/>
        <a:p>
          <a:endParaRPr lang="fr-FR"/>
        </a:p>
      </dgm:t>
    </dgm:pt>
    <dgm:pt modelId="{29059F30-A5F9-4C6B-A1B6-7365C32C895B}" type="pres">
      <dgm:prSet presAssocID="{0FA7F8DC-33BF-4EF2-9D0B-B9BFFD12736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FE73441-FB1E-4DC9-8EB4-6D7B7B6D80FE}" type="pres">
      <dgm:prSet presAssocID="{36D1C495-CF59-432E-AE54-AEF1630031DC}" presName="circle1" presStyleLbl="node1" presStyleIdx="0" presStyleCnt="5"/>
      <dgm:spPr/>
    </dgm:pt>
    <dgm:pt modelId="{9E9E850F-63E0-4EBF-8E73-6D6C549E983F}" type="pres">
      <dgm:prSet presAssocID="{36D1C495-CF59-432E-AE54-AEF1630031DC}" presName="space" presStyleCnt="0"/>
      <dgm:spPr/>
    </dgm:pt>
    <dgm:pt modelId="{25D696D2-CD4A-44CF-8173-AF6F3FE926A1}" type="pres">
      <dgm:prSet presAssocID="{36D1C495-CF59-432E-AE54-AEF1630031DC}" presName="rect1" presStyleLbl="alignAcc1" presStyleIdx="0" presStyleCnt="5"/>
      <dgm:spPr/>
      <dgm:t>
        <a:bodyPr/>
        <a:lstStyle/>
        <a:p>
          <a:endParaRPr lang="fr-FR"/>
        </a:p>
      </dgm:t>
    </dgm:pt>
    <dgm:pt modelId="{D7B9DA1F-DCA5-4A4A-AE2B-AC56620589A7}" type="pres">
      <dgm:prSet presAssocID="{B81A3222-2EB1-4A98-B076-58ECFB3087FC}" presName="vertSpace2" presStyleLbl="node1" presStyleIdx="0" presStyleCnt="5"/>
      <dgm:spPr/>
    </dgm:pt>
    <dgm:pt modelId="{4E705D5E-8A16-4182-B426-98F44E1DAAA8}" type="pres">
      <dgm:prSet presAssocID="{B81A3222-2EB1-4A98-B076-58ECFB3087FC}" presName="circle2" presStyleLbl="node1" presStyleIdx="1" presStyleCnt="5"/>
      <dgm:spPr/>
    </dgm:pt>
    <dgm:pt modelId="{3C7186A1-1588-42E2-9AA9-842217F24B67}" type="pres">
      <dgm:prSet presAssocID="{B81A3222-2EB1-4A98-B076-58ECFB3087FC}" presName="rect2" presStyleLbl="alignAcc1" presStyleIdx="1" presStyleCnt="5"/>
      <dgm:spPr/>
      <dgm:t>
        <a:bodyPr/>
        <a:lstStyle/>
        <a:p>
          <a:endParaRPr lang="fr-FR"/>
        </a:p>
      </dgm:t>
    </dgm:pt>
    <dgm:pt modelId="{D29A5E6D-21D4-4C0C-8D17-E53B8B5B5C55}" type="pres">
      <dgm:prSet presAssocID="{456CCFEF-D879-4DE6-9DBE-CA4C3257489A}" presName="vertSpace3" presStyleLbl="node1" presStyleIdx="1" presStyleCnt="5"/>
      <dgm:spPr/>
    </dgm:pt>
    <dgm:pt modelId="{D44EF3C0-8337-4F9A-8DAF-6E0EA411899E}" type="pres">
      <dgm:prSet presAssocID="{456CCFEF-D879-4DE6-9DBE-CA4C3257489A}" presName="circle3" presStyleLbl="node1" presStyleIdx="2" presStyleCnt="5"/>
      <dgm:spPr/>
    </dgm:pt>
    <dgm:pt modelId="{80D578C6-17DF-47EE-8996-4EBF4644081B}" type="pres">
      <dgm:prSet presAssocID="{456CCFEF-D879-4DE6-9DBE-CA4C3257489A}" presName="rect3" presStyleLbl="alignAcc1" presStyleIdx="2" presStyleCnt="5"/>
      <dgm:spPr/>
      <dgm:t>
        <a:bodyPr/>
        <a:lstStyle/>
        <a:p>
          <a:endParaRPr lang="fr-FR"/>
        </a:p>
      </dgm:t>
    </dgm:pt>
    <dgm:pt modelId="{0E65AAE7-FA13-476C-B6D3-C909F4E14E2F}" type="pres">
      <dgm:prSet presAssocID="{09A4ADAD-E1AA-480B-AA84-F266F070F2D6}" presName="vertSpace4" presStyleLbl="node1" presStyleIdx="2" presStyleCnt="5"/>
      <dgm:spPr/>
    </dgm:pt>
    <dgm:pt modelId="{4884DA17-FF90-4361-A320-4BBA00A3FF5B}" type="pres">
      <dgm:prSet presAssocID="{09A4ADAD-E1AA-480B-AA84-F266F070F2D6}" presName="circle4" presStyleLbl="node1" presStyleIdx="3" presStyleCnt="5"/>
      <dgm:spPr/>
    </dgm:pt>
    <dgm:pt modelId="{17CA5DD9-4AB8-44E4-A09D-90E364329A2E}" type="pres">
      <dgm:prSet presAssocID="{09A4ADAD-E1AA-480B-AA84-F266F070F2D6}" presName="rect4" presStyleLbl="alignAcc1" presStyleIdx="3" presStyleCnt="5"/>
      <dgm:spPr/>
      <dgm:t>
        <a:bodyPr/>
        <a:lstStyle/>
        <a:p>
          <a:endParaRPr lang="fr-FR"/>
        </a:p>
      </dgm:t>
    </dgm:pt>
    <dgm:pt modelId="{3D1C4A74-9DD4-48ED-AF33-8F84190C559A}" type="pres">
      <dgm:prSet presAssocID="{A84B0EBB-6A07-4678-8874-C8C83AEF46A8}" presName="vertSpace5" presStyleLbl="node1" presStyleIdx="3" presStyleCnt="5"/>
      <dgm:spPr/>
    </dgm:pt>
    <dgm:pt modelId="{BF2DECB4-C9E5-4B83-80AA-579B17CA59AE}" type="pres">
      <dgm:prSet presAssocID="{A84B0EBB-6A07-4678-8874-C8C83AEF46A8}" presName="circle5" presStyleLbl="node1" presStyleIdx="4" presStyleCnt="5"/>
      <dgm:spPr/>
    </dgm:pt>
    <dgm:pt modelId="{494F1449-3A3B-4CD8-889E-F2442FB247D1}" type="pres">
      <dgm:prSet presAssocID="{A84B0EBB-6A07-4678-8874-C8C83AEF46A8}" presName="rect5" presStyleLbl="alignAcc1" presStyleIdx="4" presStyleCnt="5"/>
      <dgm:spPr/>
      <dgm:t>
        <a:bodyPr/>
        <a:lstStyle/>
        <a:p>
          <a:endParaRPr lang="fr-FR"/>
        </a:p>
      </dgm:t>
    </dgm:pt>
    <dgm:pt modelId="{0893C7B0-FCE4-4B85-92DF-F0F76FE65B2D}" type="pres">
      <dgm:prSet presAssocID="{36D1C495-CF59-432E-AE54-AEF1630031DC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EFF577-11D1-401E-823F-84C8B2CF2868}" type="pres">
      <dgm:prSet presAssocID="{B81A3222-2EB1-4A98-B076-58ECFB3087FC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1EDAD1-34A5-41AF-9CEE-D846B55AD7DE}" type="pres">
      <dgm:prSet presAssocID="{456CCFEF-D879-4DE6-9DBE-CA4C3257489A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0568E5-BCC6-404A-A19F-402F2AA44114}" type="pres">
      <dgm:prSet presAssocID="{09A4ADAD-E1AA-480B-AA84-F266F070F2D6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CF118E-DBA2-41D9-99B5-E0F77CB888C7}" type="pres">
      <dgm:prSet presAssocID="{A84B0EBB-6A07-4678-8874-C8C83AEF46A8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765FC08-338C-4B8C-9444-970FD1A19206}" type="presOf" srcId="{B81A3222-2EB1-4A98-B076-58ECFB3087FC}" destId="{ACEFF577-11D1-401E-823F-84C8B2CF2868}" srcOrd="1" destOrd="0" presId="urn:microsoft.com/office/officeart/2005/8/layout/target3"/>
    <dgm:cxn modelId="{DC626FDF-D399-4C5E-AADE-5FFFC2AF66FE}" type="presOf" srcId="{36D1C495-CF59-432E-AE54-AEF1630031DC}" destId="{0893C7B0-FCE4-4B85-92DF-F0F76FE65B2D}" srcOrd="1" destOrd="0" presId="urn:microsoft.com/office/officeart/2005/8/layout/target3"/>
    <dgm:cxn modelId="{7641B4BA-D9C0-443E-B3D7-F251F02CC376}" srcId="{0FA7F8DC-33BF-4EF2-9D0B-B9BFFD127364}" destId="{09A4ADAD-E1AA-480B-AA84-F266F070F2D6}" srcOrd="3" destOrd="0" parTransId="{3F690C3F-9DFF-48C1-BB8F-71D994667CFF}" sibTransId="{836784F7-99AA-4AE3-8994-595E3A1C12B7}"/>
    <dgm:cxn modelId="{BB43D74F-D06B-43EC-B46C-EFFCC3B19C07}" type="presOf" srcId="{B81A3222-2EB1-4A98-B076-58ECFB3087FC}" destId="{3C7186A1-1588-42E2-9AA9-842217F24B67}" srcOrd="0" destOrd="0" presId="urn:microsoft.com/office/officeart/2005/8/layout/target3"/>
    <dgm:cxn modelId="{12613AF6-921E-4458-8E2D-D43B99084767}" srcId="{0FA7F8DC-33BF-4EF2-9D0B-B9BFFD127364}" destId="{A84B0EBB-6A07-4678-8874-C8C83AEF46A8}" srcOrd="4" destOrd="0" parTransId="{9BFC611A-FA76-47CE-B403-64FB5CF8E328}" sibTransId="{C8CBC4C9-34CD-4E6E-9C32-F1BEACF0ED01}"/>
    <dgm:cxn modelId="{75AC2B46-FDCE-4313-9B4C-35ECAC6BE5C4}" type="presOf" srcId="{09A4ADAD-E1AA-480B-AA84-F266F070F2D6}" destId="{A90568E5-BCC6-404A-A19F-402F2AA44114}" srcOrd="1" destOrd="0" presId="urn:microsoft.com/office/officeart/2005/8/layout/target3"/>
    <dgm:cxn modelId="{FD804C96-7A0E-4E61-B9BE-188ACCD74E3D}" srcId="{0FA7F8DC-33BF-4EF2-9D0B-B9BFFD127364}" destId="{36D1C495-CF59-432E-AE54-AEF1630031DC}" srcOrd="0" destOrd="0" parTransId="{5F4C8F06-1B33-4440-B30E-4A71E0DAE26E}" sibTransId="{094EEDA7-D17D-4DDE-86C4-D78ADDFEAE88}"/>
    <dgm:cxn modelId="{B751F19A-BFFB-4423-B1C7-20DFE3B33181}" srcId="{0FA7F8DC-33BF-4EF2-9D0B-B9BFFD127364}" destId="{B81A3222-2EB1-4A98-B076-58ECFB3087FC}" srcOrd="1" destOrd="0" parTransId="{90E643EE-3E7E-47FF-84C0-26AA9A117229}" sibTransId="{43ED23EB-358C-42BB-B3CB-ACDA02D1C7B2}"/>
    <dgm:cxn modelId="{C3CDFE23-3053-4463-A1AB-3CC9476862A2}" type="presOf" srcId="{456CCFEF-D879-4DE6-9DBE-CA4C3257489A}" destId="{2E1EDAD1-34A5-41AF-9CEE-D846B55AD7DE}" srcOrd="1" destOrd="0" presId="urn:microsoft.com/office/officeart/2005/8/layout/target3"/>
    <dgm:cxn modelId="{4CFBCEEB-FF39-4DA8-89A2-B240B627EA58}" type="presOf" srcId="{456CCFEF-D879-4DE6-9DBE-CA4C3257489A}" destId="{80D578C6-17DF-47EE-8996-4EBF4644081B}" srcOrd="0" destOrd="0" presId="urn:microsoft.com/office/officeart/2005/8/layout/target3"/>
    <dgm:cxn modelId="{FDF232AE-45AD-4EE6-90B7-CEE742435A90}" type="presOf" srcId="{0FA7F8DC-33BF-4EF2-9D0B-B9BFFD127364}" destId="{29059F30-A5F9-4C6B-A1B6-7365C32C895B}" srcOrd="0" destOrd="0" presId="urn:microsoft.com/office/officeart/2005/8/layout/target3"/>
    <dgm:cxn modelId="{F2A82779-C9BF-44CB-A879-40E841241EB9}" type="presOf" srcId="{A84B0EBB-6A07-4678-8874-C8C83AEF46A8}" destId="{2DCF118E-DBA2-41D9-99B5-E0F77CB888C7}" srcOrd="1" destOrd="0" presId="urn:microsoft.com/office/officeart/2005/8/layout/target3"/>
    <dgm:cxn modelId="{D27C4A80-3830-40F2-9E53-725F927A30E7}" type="presOf" srcId="{36D1C495-CF59-432E-AE54-AEF1630031DC}" destId="{25D696D2-CD4A-44CF-8173-AF6F3FE926A1}" srcOrd="0" destOrd="0" presId="urn:microsoft.com/office/officeart/2005/8/layout/target3"/>
    <dgm:cxn modelId="{67EFC6D5-60C7-42DE-AA1F-01475196EE04}" type="presOf" srcId="{09A4ADAD-E1AA-480B-AA84-F266F070F2D6}" destId="{17CA5DD9-4AB8-44E4-A09D-90E364329A2E}" srcOrd="0" destOrd="0" presId="urn:microsoft.com/office/officeart/2005/8/layout/target3"/>
    <dgm:cxn modelId="{B8400213-CB21-4AA3-BAB9-42CF3F92FA3D}" type="presOf" srcId="{A84B0EBB-6A07-4678-8874-C8C83AEF46A8}" destId="{494F1449-3A3B-4CD8-889E-F2442FB247D1}" srcOrd="0" destOrd="0" presId="urn:microsoft.com/office/officeart/2005/8/layout/target3"/>
    <dgm:cxn modelId="{647155DE-C49E-42DC-A20E-86857D52AB73}" srcId="{0FA7F8DC-33BF-4EF2-9D0B-B9BFFD127364}" destId="{456CCFEF-D879-4DE6-9DBE-CA4C3257489A}" srcOrd="2" destOrd="0" parTransId="{8A28D07C-F33B-4DCD-BFEC-3B4A9E723C17}" sibTransId="{7C48700C-1039-46DF-8869-828848BB9792}"/>
    <dgm:cxn modelId="{C0A85D29-FB21-46EE-B4D6-61A7B3E09456}" type="presParOf" srcId="{29059F30-A5F9-4C6B-A1B6-7365C32C895B}" destId="{9FE73441-FB1E-4DC9-8EB4-6D7B7B6D80FE}" srcOrd="0" destOrd="0" presId="urn:microsoft.com/office/officeart/2005/8/layout/target3"/>
    <dgm:cxn modelId="{B4ACBF56-922D-42A9-B787-AE21B31D4471}" type="presParOf" srcId="{29059F30-A5F9-4C6B-A1B6-7365C32C895B}" destId="{9E9E850F-63E0-4EBF-8E73-6D6C549E983F}" srcOrd="1" destOrd="0" presId="urn:microsoft.com/office/officeart/2005/8/layout/target3"/>
    <dgm:cxn modelId="{843C80F7-95BB-4248-8C49-433260E7B859}" type="presParOf" srcId="{29059F30-A5F9-4C6B-A1B6-7365C32C895B}" destId="{25D696D2-CD4A-44CF-8173-AF6F3FE926A1}" srcOrd="2" destOrd="0" presId="urn:microsoft.com/office/officeart/2005/8/layout/target3"/>
    <dgm:cxn modelId="{41240941-865A-440F-9422-2A2FD5539389}" type="presParOf" srcId="{29059F30-A5F9-4C6B-A1B6-7365C32C895B}" destId="{D7B9DA1F-DCA5-4A4A-AE2B-AC56620589A7}" srcOrd="3" destOrd="0" presId="urn:microsoft.com/office/officeart/2005/8/layout/target3"/>
    <dgm:cxn modelId="{244DD789-BDCC-41BE-92C9-B50FFF599622}" type="presParOf" srcId="{29059F30-A5F9-4C6B-A1B6-7365C32C895B}" destId="{4E705D5E-8A16-4182-B426-98F44E1DAAA8}" srcOrd="4" destOrd="0" presId="urn:microsoft.com/office/officeart/2005/8/layout/target3"/>
    <dgm:cxn modelId="{478735D8-7C94-4A36-BC2F-C6C096D0DD26}" type="presParOf" srcId="{29059F30-A5F9-4C6B-A1B6-7365C32C895B}" destId="{3C7186A1-1588-42E2-9AA9-842217F24B67}" srcOrd="5" destOrd="0" presId="urn:microsoft.com/office/officeart/2005/8/layout/target3"/>
    <dgm:cxn modelId="{03DF0C47-86F4-422B-AC32-F9BB7F02FA79}" type="presParOf" srcId="{29059F30-A5F9-4C6B-A1B6-7365C32C895B}" destId="{D29A5E6D-21D4-4C0C-8D17-E53B8B5B5C55}" srcOrd="6" destOrd="0" presId="urn:microsoft.com/office/officeart/2005/8/layout/target3"/>
    <dgm:cxn modelId="{96555DBC-769A-4AA7-BCF0-0E2AB7CA4A9B}" type="presParOf" srcId="{29059F30-A5F9-4C6B-A1B6-7365C32C895B}" destId="{D44EF3C0-8337-4F9A-8DAF-6E0EA411899E}" srcOrd="7" destOrd="0" presId="urn:microsoft.com/office/officeart/2005/8/layout/target3"/>
    <dgm:cxn modelId="{1F2331AD-C5BB-487B-8C78-14B77A3082FC}" type="presParOf" srcId="{29059F30-A5F9-4C6B-A1B6-7365C32C895B}" destId="{80D578C6-17DF-47EE-8996-4EBF4644081B}" srcOrd="8" destOrd="0" presId="urn:microsoft.com/office/officeart/2005/8/layout/target3"/>
    <dgm:cxn modelId="{C2DEAB1F-AD66-4C4C-B771-9A1E468E3471}" type="presParOf" srcId="{29059F30-A5F9-4C6B-A1B6-7365C32C895B}" destId="{0E65AAE7-FA13-476C-B6D3-C909F4E14E2F}" srcOrd="9" destOrd="0" presId="urn:microsoft.com/office/officeart/2005/8/layout/target3"/>
    <dgm:cxn modelId="{9572D7E6-2C71-4464-8E00-F8A3A422288F}" type="presParOf" srcId="{29059F30-A5F9-4C6B-A1B6-7365C32C895B}" destId="{4884DA17-FF90-4361-A320-4BBA00A3FF5B}" srcOrd="10" destOrd="0" presId="urn:microsoft.com/office/officeart/2005/8/layout/target3"/>
    <dgm:cxn modelId="{6AD78718-9208-4C9D-8430-767B01845C94}" type="presParOf" srcId="{29059F30-A5F9-4C6B-A1B6-7365C32C895B}" destId="{17CA5DD9-4AB8-44E4-A09D-90E364329A2E}" srcOrd="11" destOrd="0" presId="urn:microsoft.com/office/officeart/2005/8/layout/target3"/>
    <dgm:cxn modelId="{DB862D96-2918-48BD-9BFF-95C29951C133}" type="presParOf" srcId="{29059F30-A5F9-4C6B-A1B6-7365C32C895B}" destId="{3D1C4A74-9DD4-48ED-AF33-8F84190C559A}" srcOrd="12" destOrd="0" presId="urn:microsoft.com/office/officeart/2005/8/layout/target3"/>
    <dgm:cxn modelId="{A5B89E6A-3F7E-453E-A923-317B7E15FAE3}" type="presParOf" srcId="{29059F30-A5F9-4C6B-A1B6-7365C32C895B}" destId="{BF2DECB4-C9E5-4B83-80AA-579B17CA59AE}" srcOrd="13" destOrd="0" presId="urn:microsoft.com/office/officeart/2005/8/layout/target3"/>
    <dgm:cxn modelId="{09704909-FB28-4AB8-94AD-BEAFF6EA50F4}" type="presParOf" srcId="{29059F30-A5F9-4C6B-A1B6-7365C32C895B}" destId="{494F1449-3A3B-4CD8-889E-F2442FB247D1}" srcOrd="14" destOrd="0" presId="urn:microsoft.com/office/officeart/2005/8/layout/target3"/>
    <dgm:cxn modelId="{D5528F79-38FB-4513-ADA2-953A4A999802}" type="presParOf" srcId="{29059F30-A5F9-4C6B-A1B6-7365C32C895B}" destId="{0893C7B0-FCE4-4B85-92DF-F0F76FE65B2D}" srcOrd="15" destOrd="0" presId="urn:microsoft.com/office/officeart/2005/8/layout/target3"/>
    <dgm:cxn modelId="{10CD3F2D-50D9-4676-88E8-1B767C096C1E}" type="presParOf" srcId="{29059F30-A5F9-4C6B-A1B6-7365C32C895B}" destId="{ACEFF577-11D1-401E-823F-84C8B2CF2868}" srcOrd="16" destOrd="0" presId="urn:microsoft.com/office/officeart/2005/8/layout/target3"/>
    <dgm:cxn modelId="{F06B6BC6-1E16-4BE2-B5FF-81518EE1D43F}" type="presParOf" srcId="{29059F30-A5F9-4C6B-A1B6-7365C32C895B}" destId="{2E1EDAD1-34A5-41AF-9CEE-D846B55AD7DE}" srcOrd="17" destOrd="0" presId="urn:microsoft.com/office/officeart/2005/8/layout/target3"/>
    <dgm:cxn modelId="{4B833DCF-ED50-4714-ACB0-03F8EBAC2CF6}" type="presParOf" srcId="{29059F30-A5F9-4C6B-A1B6-7365C32C895B}" destId="{A90568E5-BCC6-404A-A19F-402F2AA44114}" srcOrd="18" destOrd="0" presId="urn:microsoft.com/office/officeart/2005/8/layout/target3"/>
    <dgm:cxn modelId="{C39FF463-9C75-4430-B980-62605F1DAA55}" type="presParOf" srcId="{29059F30-A5F9-4C6B-A1B6-7365C32C895B}" destId="{2DCF118E-DBA2-41D9-99B5-E0F77CB888C7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73441-FB1E-4DC9-8EB4-6D7B7B6D80FE}">
      <dsp:nvSpPr>
        <dsp:cNvPr id="0" name=""/>
        <dsp:cNvSpPr/>
      </dsp:nvSpPr>
      <dsp:spPr>
        <a:xfrm>
          <a:off x="0" y="0"/>
          <a:ext cx="3579849" cy="35798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696D2-CD4A-44CF-8173-AF6F3FE926A1}">
      <dsp:nvSpPr>
        <dsp:cNvPr id="0" name=""/>
        <dsp:cNvSpPr/>
      </dsp:nvSpPr>
      <dsp:spPr>
        <a:xfrm>
          <a:off x="1789924" y="0"/>
          <a:ext cx="5731015" cy="35798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700" kern="1200"/>
        </a:p>
      </dsp:txBody>
      <dsp:txXfrm>
        <a:off x="1789924" y="0"/>
        <a:ext cx="5731015" cy="572775"/>
      </dsp:txXfrm>
    </dsp:sp>
    <dsp:sp modelId="{4E705D5E-8A16-4182-B426-98F44E1DAAA8}">
      <dsp:nvSpPr>
        <dsp:cNvPr id="0" name=""/>
        <dsp:cNvSpPr/>
      </dsp:nvSpPr>
      <dsp:spPr>
        <a:xfrm>
          <a:off x="375884" y="572775"/>
          <a:ext cx="2828080" cy="28280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186A1-1588-42E2-9AA9-842217F24B67}">
      <dsp:nvSpPr>
        <dsp:cNvPr id="0" name=""/>
        <dsp:cNvSpPr/>
      </dsp:nvSpPr>
      <dsp:spPr>
        <a:xfrm>
          <a:off x="1789924" y="572775"/>
          <a:ext cx="5731015" cy="28280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smtClean="0"/>
            <a:t>Dialogue</a:t>
          </a:r>
          <a:endParaRPr lang="fr-FR" sz="2700" kern="1200"/>
        </a:p>
      </dsp:txBody>
      <dsp:txXfrm>
        <a:off x="1789924" y="572775"/>
        <a:ext cx="5731015" cy="572775"/>
      </dsp:txXfrm>
    </dsp:sp>
    <dsp:sp modelId="{D44EF3C0-8337-4F9A-8DAF-6E0EA411899E}">
      <dsp:nvSpPr>
        <dsp:cNvPr id="0" name=""/>
        <dsp:cNvSpPr/>
      </dsp:nvSpPr>
      <dsp:spPr>
        <a:xfrm>
          <a:off x="751768" y="1145551"/>
          <a:ext cx="2076312" cy="20763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578C6-17DF-47EE-8996-4EBF4644081B}">
      <dsp:nvSpPr>
        <dsp:cNvPr id="0" name=""/>
        <dsp:cNvSpPr/>
      </dsp:nvSpPr>
      <dsp:spPr>
        <a:xfrm>
          <a:off x="1789924" y="1145551"/>
          <a:ext cx="5731015" cy="20763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smtClean="0"/>
            <a:t>Echanges</a:t>
          </a:r>
          <a:endParaRPr lang="fr-FR" sz="2700" kern="1200"/>
        </a:p>
      </dsp:txBody>
      <dsp:txXfrm>
        <a:off x="1789924" y="1145551"/>
        <a:ext cx="5731015" cy="572775"/>
      </dsp:txXfrm>
    </dsp:sp>
    <dsp:sp modelId="{4884DA17-FF90-4361-A320-4BBA00A3FF5B}">
      <dsp:nvSpPr>
        <dsp:cNvPr id="0" name=""/>
        <dsp:cNvSpPr/>
      </dsp:nvSpPr>
      <dsp:spPr>
        <a:xfrm>
          <a:off x="1127652" y="1718327"/>
          <a:ext cx="1324544" cy="13245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A5DD9-4AB8-44E4-A09D-90E364329A2E}">
      <dsp:nvSpPr>
        <dsp:cNvPr id="0" name=""/>
        <dsp:cNvSpPr/>
      </dsp:nvSpPr>
      <dsp:spPr>
        <a:xfrm>
          <a:off x="1789924" y="1718327"/>
          <a:ext cx="5731015" cy="1324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smtClean="0"/>
            <a:t>Connaissance de l’autre </a:t>
          </a:r>
          <a:endParaRPr lang="fr-FR" sz="2700" kern="1200"/>
        </a:p>
      </dsp:txBody>
      <dsp:txXfrm>
        <a:off x="1789924" y="1718327"/>
        <a:ext cx="5731015" cy="572775"/>
      </dsp:txXfrm>
    </dsp:sp>
    <dsp:sp modelId="{BF2DECB4-C9E5-4B83-80AA-579B17CA59AE}">
      <dsp:nvSpPr>
        <dsp:cNvPr id="0" name=""/>
        <dsp:cNvSpPr/>
      </dsp:nvSpPr>
      <dsp:spPr>
        <a:xfrm>
          <a:off x="1503536" y="2291103"/>
          <a:ext cx="572775" cy="57277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F1449-3A3B-4CD8-889E-F2442FB247D1}">
      <dsp:nvSpPr>
        <dsp:cNvPr id="0" name=""/>
        <dsp:cNvSpPr/>
      </dsp:nvSpPr>
      <dsp:spPr>
        <a:xfrm>
          <a:off x="1789924" y="2291103"/>
          <a:ext cx="5731015" cy="572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smtClean="0"/>
            <a:t>Pour l’intérêt des femmes</a:t>
          </a:r>
          <a:endParaRPr lang="fr-FR" sz="2700" kern="1200"/>
        </a:p>
      </dsp:txBody>
      <dsp:txXfrm>
        <a:off x="1789924" y="2291103"/>
        <a:ext cx="5731015" cy="572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E1759-887E-47A7-ADD3-00B202DD4C46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A311F-0D77-4D2D-AF61-FD80735ABA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00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BD9-FAB5-4D80-834F-143D0B90863A}" type="datetime1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33A8-C4A4-4EC7-BD06-D73D48FDC3CA}" type="datetime1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38B3-4BAF-461D-91F2-BBBDB1FC881F}" type="datetime1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14A3-B68E-4B93-B537-0F6CE7A57C1B}" type="datetime1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23C2-0797-4FE7-81D4-56F47E92FEE7}" type="datetime1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F58-2912-44CF-AB9A-A94DCD1A8384}" type="datetime1">
              <a:rPr lang="fr-FR" smtClean="0"/>
              <a:t>03/06/2015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CE14-08E4-4B28-9435-6C0941C2C1C3}" type="datetime1">
              <a:rPr lang="fr-FR" smtClean="0"/>
              <a:t>03/06/2015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E900-9693-41A9-AB97-3B70AD10F28E}" type="datetime1">
              <a:rPr lang="fr-FR" smtClean="0"/>
              <a:t>03/06/2015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2517-2B33-474D-9CFB-90FAD0082C13}" type="datetime1">
              <a:rPr lang="fr-FR" smtClean="0"/>
              <a:t>03/06/2015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C33D-6137-4278-9301-9BEEDFC0CE1C}" type="datetime1">
              <a:rPr lang="fr-FR" smtClean="0"/>
              <a:t>03/06/2015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3231-3AF2-40FD-A600-94066BCC719C}" type="datetime1">
              <a:rPr lang="fr-FR" smtClean="0"/>
              <a:t>03/06/2015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75C13A-A4A1-4CF0-A061-E0C99087E9CE}" type="datetime1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4 juin 2015  journées d'études ANSFT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3B5DF8E-240F-4CF7-9B9C-6586A78BBCB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235080" cy="252028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Libéral et PMI</a:t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comment travailler en lien</a:t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2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</a:t>
            </a:r>
            <a:r>
              <a:rPr lang="fr-FR" dirty="0"/>
              <a:t>difficultés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80728"/>
            <a:ext cx="7592948" cy="4680520"/>
          </a:xfrm>
        </p:spPr>
        <p:txBody>
          <a:bodyPr>
            <a:normAutofit/>
          </a:bodyPr>
          <a:lstStyle/>
          <a:p>
            <a:pPr algn="ctr"/>
            <a:r>
              <a:rPr lang="fr-FR" sz="2800" dirty="0"/>
              <a:t>Pour les sages-femmes libérales</a:t>
            </a:r>
          </a:p>
          <a:p>
            <a:pPr algn="ctr"/>
            <a:endParaRPr lang="fr-FR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/>
              <a:t>Pas d’information concernant le suivi des </a:t>
            </a:r>
            <a:r>
              <a:rPr lang="fr-FR" sz="2200" dirty="0" smtClean="0"/>
              <a:t>SFL : prise </a:t>
            </a:r>
            <a:r>
              <a:rPr lang="fr-FR" sz="2200" dirty="0"/>
              <a:t>en charge à 100%, 1/3 payant possible pendant la grossesse.</a:t>
            </a:r>
            <a:r>
              <a:rPr lang="fr-FR" sz="24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Les </a:t>
            </a:r>
            <a:r>
              <a:rPr lang="fr-FR" sz="2200" dirty="0"/>
              <a:t>SFL doivent </a:t>
            </a:r>
            <a:r>
              <a:rPr lang="fr-FR" sz="2200" dirty="0" smtClean="0"/>
              <a:t>prendre </a:t>
            </a:r>
            <a:r>
              <a:rPr lang="fr-FR" sz="2200" dirty="0"/>
              <a:t>en charge des femmes en situations difficiles alors que la SF PMI suit des grossesses sans </a:t>
            </a:r>
            <a:r>
              <a:rPr lang="fr-FR" sz="2200" dirty="0" smtClean="0"/>
              <a:t>problèmes.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La « concurrence » existe aussi pour le suivi des grossesses pathologique à domicile</a:t>
            </a:r>
          </a:p>
          <a:p>
            <a:r>
              <a:rPr lang="fr-FR" dirty="0" smtClean="0"/>
              <a:t>.</a:t>
            </a:r>
            <a:endParaRPr lang="fr-FR" dirty="0"/>
          </a:p>
          <a:p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9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difficultés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fr-FR" sz="7000" dirty="0" smtClean="0"/>
              <a:t>Pour les sages-femmes PMI</a:t>
            </a:r>
          </a:p>
          <a:p>
            <a:pPr algn="ctr"/>
            <a:endParaRPr lang="fr-FR" sz="60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5000" dirty="0" smtClean="0"/>
              <a:t>Les SFL ne veulent pas prendre en charge les situations difficiles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5000" dirty="0" smtClean="0"/>
              <a:t>Des </a:t>
            </a:r>
            <a:r>
              <a:rPr lang="fr-FR" sz="5000" dirty="0"/>
              <a:t>situations difficiles échappent à la SF </a:t>
            </a:r>
            <a:r>
              <a:rPr lang="fr-FR" sz="5000" dirty="0" smtClean="0"/>
              <a:t>PMI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5000" dirty="0" smtClean="0"/>
              <a:t>Suivi </a:t>
            </a:r>
            <a:r>
              <a:rPr lang="fr-FR" sz="5000" dirty="0"/>
              <a:t>par la SFL de femmes en situation </a:t>
            </a:r>
            <a:r>
              <a:rPr lang="fr-FR" sz="5000" dirty="0" smtClean="0"/>
              <a:t>de vulnérabilité</a:t>
            </a:r>
            <a:endParaRPr lang="fr-FR" sz="5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5000" dirty="0"/>
              <a:t>L</a:t>
            </a:r>
            <a:r>
              <a:rPr lang="fr-FR" sz="5000" dirty="0" smtClean="0"/>
              <a:t>a </a:t>
            </a:r>
            <a:r>
              <a:rPr lang="fr-FR" sz="5000" dirty="0"/>
              <a:t>femme refuse le contact avec la </a:t>
            </a:r>
            <a:r>
              <a:rPr lang="fr-FR" sz="5000" dirty="0" smtClean="0"/>
              <a:t>PMI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5000" dirty="0" smtClean="0"/>
              <a:t>La </a:t>
            </a:r>
            <a:r>
              <a:rPr lang="fr-FR" sz="5000" dirty="0"/>
              <a:t>SFL ne signale pas des situations qui nécessiteraient </a:t>
            </a:r>
            <a:endParaRPr lang="fr-FR" sz="5000" dirty="0" smtClean="0"/>
          </a:p>
          <a:p>
            <a:pPr marL="0" indent="0"/>
            <a:r>
              <a:rPr lang="fr-FR" sz="5000" dirty="0"/>
              <a:t> </a:t>
            </a:r>
            <a:r>
              <a:rPr lang="fr-FR" sz="5000" dirty="0" smtClean="0"/>
              <a:t>    un </a:t>
            </a:r>
            <a:r>
              <a:rPr lang="fr-FR" sz="5000" dirty="0"/>
              <a:t>accompagnement </a:t>
            </a:r>
            <a:r>
              <a:rPr lang="fr-FR" sz="5000" dirty="0" smtClean="0"/>
              <a:t> PMI </a:t>
            </a:r>
          </a:p>
          <a:p>
            <a:pPr marL="0" indent="0"/>
            <a:endParaRPr lang="fr-FR" sz="5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5000" dirty="0"/>
              <a:t>« Cooptation » des patientes par les </a:t>
            </a:r>
            <a:r>
              <a:rPr lang="fr-FR" sz="5000" dirty="0" smtClean="0"/>
              <a:t>SFL</a:t>
            </a:r>
            <a:endParaRPr lang="fr-FR" sz="5000" dirty="0"/>
          </a:p>
          <a:p>
            <a:pPr>
              <a:buFont typeface="Arial" panose="020B0604020202020204" pitchFamily="34" charset="0"/>
              <a:buChar char="•"/>
            </a:pPr>
            <a:endParaRPr lang="fr-FR" sz="5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7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La </a:t>
            </a:r>
            <a:r>
              <a:rPr lang="fr-FR" dirty="0"/>
              <a:t>complémentarité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Exemple en </a:t>
            </a:r>
            <a:r>
              <a:rPr lang="fr-FR" sz="2400" dirty="0"/>
              <a:t>L</a:t>
            </a:r>
            <a:r>
              <a:rPr lang="fr-FR" sz="2400" dirty="0" smtClean="0"/>
              <a:t>orraine</a:t>
            </a:r>
          </a:p>
          <a:p>
            <a:endParaRPr lang="fr-FR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Beaucoup </a:t>
            </a:r>
            <a:r>
              <a:rPr lang="fr-FR" sz="2000" dirty="0"/>
              <a:t>de femmes en situation socio-économique </a:t>
            </a:r>
            <a:r>
              <a:rPr lang="fr-FR" sz="2000" dirty="0" smtClean="0"/>
              <a:t>difficile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Les </a:t>
            </a:r>
            <a:r>
              <a:rPr lang="fr-FR" sz="2000" dirty="0"/>
              <a:t>SFL et les SF PMI ne s’adressent pas à la même population pas de </a:t>
            </a:r>
            <a:r>
              <a:rPr lang="fr-FR" sz="2000" dirty="0" smtClean="0"/>
              <a:t>« concurrence »</a:t>
            </a:r>
            <a:endParaRPr lang="fr-FR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Travail en collaboration </a:t>
            </a:r>
            <a:r>
              <a:rPr lang="fr-FR" sz="2000" dirty="0"/>
              <a:t>PMI/SFL</a:t>
            </a:r>
            <a:r>
              <a:rPr lang="fr-FR" sz="2000" dirty="0" smtClean="0"/>
              <a:t> : </a:t>
            </a:r>
            <a:r>
              <a:rPr lang="fr-FR" sz="2000" dirty="0"/>
              <a:t>1 </a:t>
            </a:r>
            <a:r>
              <a:rPr lang="fr-FR" sz="2000" dirty="0" smtClean="0"/>
              <a:t>staff </a:t>
            </a:r>
            <a:r>
              <a:rPr lang="fr-FR" sz="2000" dirty="0"/>
              <a:t>/ trimestre </a:t>
            </a:r>
            <a:r>
              <a:rPr lang="fr-FR" sz="2000" dirty="0" smtClean="0"/>
              <a:t>pour </a:t>
            </a:r>
            <a:r>
              <a:rPr lang="fr-FR" sz="2000" dirty="0"/>
              <a:t>discuter des situations et faire le </a:t>
            </a:r>
            <a:r>
              <a:rPr lang="fr-FR" sz="2000" dirty="0" smtClean="0"/>
              <a:t>lien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Déterminer </a:t>
            </a:r>
            <a:r>
              <a:rPr lang="fr-FR" sz="2000" dirty="0"/>
              <a:t>sur quelles situations elles </a:t>
            </a:r>
            <a:r>
              <a:rPr lang="fr-FR" sz="2000" dirty="0" smtClean="0"/>
              <a:t>interviennent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Proposition </a:t>
            </a:r>
            <a:r>
              <a:rPr lang="fr-FR" sz="2000" dirty="0"/>
              <a:t>de consultation commune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complémentarité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200" dirty="0" smtClean="0"/>
              <a:t>Exemple Roanne : </a:t>
            </a:r>
          </a:p>
          <a:p>
            <a:endParaRPr lang="fr-FR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Participation </a:t>
            </a:r>
            <a:r>
              <a:rPr lang="fr-FR" sz="2200" dirty="0"/>
              <a:t>d’une représentante des  SFL aux réunions du </a:t>
            </a:r>
            <a:r>
              <a:rPr lang="fr-FR" sz="2200" dirty="0" smtClean="0"/>
              <a:t>NOUTEM </a:t>
            </a:r>
            <a:r>
              <a:rPr lang="fr-FR" sz="2200" dirty="0"/>
              <a:t>à </a:t>
            </a:r>
            <a:r>
              <a:rPr lang="fr-FR" sz="2200" dirty="0" smtClean="0"/>
              <a:t>l’hôpital avec la SF PMI </a:t>
            </a:r>
            <a:r>
              <a:rPr lang="fr-FR" sz="2200" dirty="0"/>
              <a:t>où sont discutées les situations </a:t>
            </a:r>
            <a:r>
              <a:rPr lang="fr-FR" sz="2200" dirty="0" smtClean="0"/>
              <a:t>particulières ( toujours </a:t>
            </a:r>
            <a:r>
              <a:rPr lang="fr-FR" sz="2200" dirty="0"/>
              <a:t>avec l’accord de la </a:t>
            </a:r>
            <a:r>
              <a:rPr lang="fr-FR" sz="2200" dirty="0" smtClean="0"/>
              <a:t>femme)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Ces </a:t>
            </a:r>
            <a:r>
              <a:rPr lang="fr-FR" sz="2200" dirty="0"/>
              <a:t>réunions ne sont pas </a:t>
            </a:r>
            <a:r>
              <a:rPr lang="fr-FR" sz="2200" dirty="0" smtClean="0"/>
              <a:t>rémunérées pour la SFL</a:t>
            </a:r>
          </a:p>
          <a:p>
            <a:pPr marL="0" indent="0"/>
            <a:r>
              <a:rPr lang="fr-FR" sz="2200" smtClean="0"/>
              <a:t> </a:t>
            </a:r>
            <a:r>
              <a:rPr lang="fr-FR" sz="2200" dirty="0"/>
              <a:t>(</a:t>
            </a:r>
            <a:r>
              <a:rPr lang="fr-FR" sz="2200" dirty="0" smtClean="0"/>
              <a:t> </a:t>
            </a:r>
            <a:r>
              <a:rPr lang="fr-FR" sz="2200" dirty="0"/>
              <a:t>une </a:t>
            </a:r>
            <a:r>
              <a:rPr lang="fr-FR" sz="2200" dirty="0" smtClean="0"/>
              <a:t>matinée par mois) </a:t>
            </a:r>
            <a:endParaRPr lang="fr-FR" sz="2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7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complémentarité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Lien permanent SFL/PMI pour toute situation difficile 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La SF PMI oriente une patiente vers la SFL pour l’intégrer dans </a:t>
            </a:r>
            <a:r>
              <a:rPr lang="fr-FR" sz="2400" dirty="0"/>
              <a:t>un groupe de PNP </a:t>
            </a:r>
            <a:r>
              <a:rPr lang="fr-FR" sz="2400" dirty="0" smtClean="0"/>
              <a:t>ce qui lui permet </a:t>
            </a:r>
            <a:r>
              <a:rPr lang="fr-FR" sz="2400" dirty="0"/>
              <a:t>de sortir </a:t>
            </a:r>
            <a:r>
              <a:rPr lang="fr-FR" sz="2400" dirty="0" smtClean="0"/>
              <a:t>de </a:t>
            </a:r>
            <a:r>
              <a:rPr lang="fr-FR" sz="2400" dirty="0"/>
              <a:t>son </a:t>
            </a:r>
            <a:r>
              <a:rPr lang="fr-FR" sz="2400" dirty="0" smtClean="0"/>
              <a:t>contexte psychosocial.</a:t>
            </a:r>
          </a:p>
          <a:p>
            <a:pPr marL="0" indent="0"/>
            <a:endParaRPr lang="fr-F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La </a:t>
            </a:r>
            <a:r>
              <a:rPr lang="fr-FR" sz="2400" dirty="0"/>
              <a:t>SFL </a:t>
            </a:r>
            <a:r>
              <a:rPr lang="fr-FR" sz="2400" dirty="0" smtClean="0"/>
              <a:t>oriente vers </a:t>
            </a:r>
            <a:r>
              <a:rPr lang="fr-FR" sz="2400" dirty="0"/>
              <a:t>la SF PMI pour un suivi </a:t>
            </a:r>
            <a:r>
              <a:rPr lang="fr-FR" sz="2400" dirty="0" smtClean="0"/>
              <a:t>conjoint si besoin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Toujours avec l’accord de la femme </a:t>
            </a:r>
            <a:endParaRPr lang="fr-FR" sz="2400" dirty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Actions communes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r-FR" sz="2200" dirty="0" smtClean="0"/>
              <a:t>Exemple de Roanne</a:t>
            </a:r>
          </a:p>
          <a:p>
            <a:pPr marL="0" indent="0"/>
            <a:endParaRPr lang="fr-FR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/>
              <a:t>Collaboration SFL /  PMI / </a:t>
            </a:r>
            <a:r>
              <a:rPr lang="fr-FR" sz="2200" dirty="0" smtClean="0"/>
              <a:t>hôpital :</a:t>
            </a:r>
          </a:p>
          <a:p>
            <a:pPr marL="0" indent="0"/>
            <a:endParaRPr lang="fr-FR" sz="2200" dirty="0" smtClean="0"/>
          </a:p>
          <a:p>
            <a:pPr marL="0" indent="0" algn="just"/>
            <a:r>
              <a:rPr lang="fr-FR" sz="2200" dirty="0" smtClean="0"/>
              <a:t>Elaboration et mise </a:t>
            </a:r>
            <a:r>
              <a:rPr lang="fr-FR" sz="2200" dirty="0"/>
              <a:t>en </a:t>
            </a:r>
            <a:r>
              <a:rPr lang="fr-FR" sz="2200" dirty="0" smtClean="0"/>
              <a:t>place d’une fiche de transmission commune pour l’entretien </a:t>
            </a:r>
            <a:r>
              <a:rPr lang="fr-FR" sz="2200" dirty="0"/>
              <a:t>prénatal </a:t>
            </a:r>
            <a:r>
              <a:rPr lang="fr-FR" sz="2200" dirty="0" smtClean="0"/>
              <a:t>précoce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2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Quels sont les freins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484784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Méconnaissance </a:t>
            </a:r>
            <a:r>
              <a:rPr lang="fr-FR" sz="2200" dirty="0"/>
              <a:t>du travail </a:t>
            </a:r>
            <a:r>
              <a:rPr lang="fr-FR" sz="2200" dirty="0" smtClean="0"/>
              <a:t>mutuel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Information ciblée  </a:t>
            </a:r>
            <a:r>
              <a:rPr lang="fr-FR" sz="2200" dirty="0"/>
              <a:t>des </a:t>
            </a:r>
            <a:r>
              <a:rPr lang="fr-FR" sz="2200" dirty="0" smtClean="0"/>
              <a:t>patientes vers la PMI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Pas d’ information  SFL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Personnalité  de chaque SF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Travail sur un même secteur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Surpopulation des SFL dans certaines régions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SFL : pas assez d’actes = fermeture du cabinet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PMI : pas assez de travail  = suppression de poste ?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4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  améliorer le lien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endParaRPr lang="fr-FR" sz="2800" dirty="0" smtClean="0"/>
          </a:p>
          <a:p>
            <a:pPr marL="0" indent="0" algn="ctr"/>
            <a:r>
              <a:rPr lang="fr-FR" sz="3000" dirty="0" smtClean="0"/>
              <a:t>Rappel du code de déontologie</a:t>
            </a:r>
          </a:p>
          <a:p>
            <a:pPr marL="0" indent="0" algn="ctr"/>
            <a:r>
              <a:rPr lang="fr-FR" sz="2400" dirty="0" smtClean="0"/>
              <a:t> Devoir </a:t>
            </a:r>
            <a:r>
              <a:rPr lang="fr-FR" sz="2400" dirty="0"/>
              <a:t>de </a:t>
            </a:r>
            <a:r>
              <a:rPr lang="fr-FR" sz="2400" dirty="0" smtClean="0"/>
              <a:t>confraternité</a:t>
            </a:r>
            <a:endParaRPr lang="fr-FR" sz="2400" dirty="0"/>
          </a:p>
          <a:p>
            <a:pPr marL="0" indent="0" algn="ctr"/>
            <a:endParaRPr lang="fr-FR" sz="2400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Article R4127-354 </a:t>
            </a:r>
            <a:endParaRPr lang="fr-FR" sz="2400" b="0" dirty="0"/>
          </a:p>
          <a:p>
            <a:r>
              <a:rPr lang="fr-FR" sz="2400" b="0" dirty="0" smtClean="0"/>
              <a:t>« Les </a:t>
            </a:r>
            <a:r>
              <a:rPr lang="fr-FR" sz="2400" b="0" dirty="0"/>
              <a:t>sages-femmes doivent entretenir entre elles des rapports de bonne confraternité</a:t>
            </a:r>
            <a:r>
              <a:rPr lang="fr-FR" sz="2400" b="0" dirty="0" smtClean="0"/>
              <a:t>.»</a:t>
            </a:r>
          </a:p>
          <a:p>
            <a:endParaRPr lang="fr-FR" sz="2400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Article </a:t>
            </a:r>
            <a:r>
              <a:rPr lang="fr-FR" sz="2400" dirty="0"/>
              <a:t>R4127-355 </a:t>
            </a:r>
            <a:endParaRPr lang="fr-FR" sz="2400" b="0" dirty="0"/>
          </a:p>
          <a:p>
            <a:r>
              <a:rPr lang="fr-FR" sz="2400" b="0" dirty="0" smtClean="0"/>
              <a:t>	« Le </a:t>
            </a:r>
            <a:r>
              <a:rPr lang="fr-FR" sz="2400" b="0" dirty="0"/>
              <a:t>détournement et la tentative de détournement de clientèle sont interdits</a:t>
            </a:r>
            <a:r>
              <a:rPr lang="fr-FR" sz="2400" b="0" dirty="0" smtClean="0"/>
              <a:t>. » </a:t>
            </a:r>
            <a:endParaRPr lang="fr-FR" sz="2400" b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6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Comment  améliorer le lien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fr-FR" sz="3200" dirty="0" smtClean="0"/>
          </a:p>
          <a:p>
            <a:pPr algn="ctr"/>
            <a:r>
              <a:rPr lang="fr-FR" sz="3400" dirty="0" smtClean="0"/>
              <a:t>Placer la femme au cœur de nos préoccupations</a:t>
            </a:r>
          </a:p>
          <a:p>
            <a:r>
              <a:rPr lang="fr-FR" sz="32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100" dirty="0"/>
              <a:t>Privilégier </a:t>
            </a:r>
            <a:r>
              <a:rPr lang="fr-FR" sz="3100" dirty="0" smtClean="0"/>
              <a:t>son  </a:t>
            </a:r>
            <a:r>
              <a:rPr lang="fr-FR" sz="3100" dirty="0" smtClean="0"/>
              <a:t>bien-être et sa sécurité</a:t>
            </a:r>
          </a:p>
          <a:p>
            <a:pPr marL="0" indent="0"/>
            <a:endParaRPr lang="fr-FR" sz="31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3100" dirty="0" smtClean="0"/>
              <a:t>L’informer</a:t>
            </a:r>
            <a:endParaRPr lang="fr-FR" sz="3100" dirty="0" smtClean="0"/>
          </a:p>
          <a:p>
            <a:pPr marL="0" indent="0"/>
            <a:r>
              <a:rPr lang="fr-FR" sz="3100" dirty="0" smtClean="0"/>
              <a:t> </a:t>
            </a:r>
            <a:endParaRPr lang="fr-FR" sz="31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3100" dirty="0" smtClean="0"/>
              <a:t>Respecter son libre choix </a:t>
            </a:r>
          </a:p>
          <a:p>
            <a:pPr marL="0" indent="0"/>
            <a:r>
              <a:rPr lang="fr-FR" sz="3100" dirty="0" smtClean="0"/>
              <a:t>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1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Comment  améliorer le lien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Se connaître pour mieux cibler le rôle de chacune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 Rencontres formelles</a:t>
            </a:r>
            <a:r>
              <a:rPr lang="fr-FR" sz="2400" dirty="0"/>
              <a:t> </a:t>
            </a:r>
            <a:r>
              <a:rPr lang="fr-FR" sz="2400" dirty="0" smtClean="0"/>
              <a:t>: travail </a:t>
            </a:r>
            <a:r>
              <a:rPr lang="fr-FR" sz="2400" dirty="0"/>
              <a:t>en </a:t>
            </a:r>
            <a:r>
              <a:rPr lang="fr-FR" sz="2400" dirty="0" smtClean="0"/>
              <a:t>réseau, projet  communs.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Rencontres informelles ( galettes </a:t>
            </a:r>
            <a:r>
              <a:rPr lang="fr-FR" sz="2400" smtClean="0"/>
              <a:t>des rois !) 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Ne pas laisser une situation relationnelle se dégradée COMMUNIQUER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Ne pas rester ou agir seule ( courrier plaintes etc.) 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2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19" y="1412776"/>
            <a:ext cx="7886701" cy="3377729"/>
          </a:xfrm>
        </p:spPr>
        <p:txBody>
          <a:bodyPr>
            <a:noAutofit/>
          </a:bodyPr>
          <a:lstStyle/>
          <a:p>
            <a:pPr algn="ctr"/>
            <a:r>
              <a:rPr lang="fr-FR" sz="2000" dirty="0" smtClean="0"/>
              <a:t>Madeleine Moyroud</a:t>
            </a:r>
          </a:p>
          <a:p>
            <a:pPr algn="ctr"/>
            <a:r>
              <a:rPr lang="fr-FR" sz="2000" dirty="0" smtClean="0"/>
              <a:t>Sage femme libérale</a:t>
            </a:r>
          </a:p>
          <a:p>
            <a:pPr algn="ctr"/>
            <a:r>
              <a:rPr lang="fr-FR" sz="2000" dirty="0" smtClean="0"/>
              <a:t>Roanne</a:t>
            </a:r>
          </a:p>
          <a:p>
            <a:pPr algn="ctr"/>
            <a:r>
              <a:rPr lang="fr-FR" sz="2000" dirty="0" smtClean="0"/>
              <a:t>mad@ansfl.org</a:t>
            </a:r>
          </a:p>
          <a:p>
            <a:pPr algn="ctr"/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Présidente de l’association</a:t>
            </a:r>
          </a:p>
          <a:p>
            <a:pPr algn="ctr"/>
            <a:r>
              <a:rPr lang="fr-FR" sz="2000" dirty="0" smtClean="0"/>
              <a:t>nationale des sages-femmes libérales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717032"/>
            <a:ext cx="930819" cy="107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2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Comment  améliorer le lien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fr-FR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 smtClean="0"/>
              <a:t>Lien  associatif : ANSFT/ANSFL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 smtClean="0"/>
              <a:t>Au sein de la </a:t>
            </a:r>
            <a:r>
              <a:rPr lang="fr-FR" sz="2800" dirty="0" err="1" smtClean="0"/>
              <a:t>SFMa</a:t>
            </a:r>
            <a:r>
              <a:rPr lang="fr-FR" sz="2800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 smtClean="0"/>
              <a:t>Journée commune ANSFT/ANSFL ?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7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457394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5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Rôle et place de la sage-femme PMI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Rôle et place de la sage-femme libérale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Les conditions d’exercice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Les points communs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Les difficultés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La complémentarité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Exemple d’action commune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Comment améliorer le lien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conclusion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8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Rôle et place de la SF PMI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Activités clairement énoncées par la loi.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Intervient sur un secteur.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Interventions « gratuites 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 Objectifs : améliorer la santé périnatale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Diffusions d’informations utiles aux femmes enceintes.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Soutien et suivi particulier des femmes en situation de vulnérabilité.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Travail de santé publique, analyse des besoins des familles.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5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Rôle et place de la SF PMI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P</a:t>
            </a:r>
            <a:r>
              <a:rPr lang="fr-FR" sz="2400" dirty="0" smtClean="0"/>
              <a:t>révention </a:t>
            </a:r>
            <a:r>
              <a:rPr lang="fr-FR" sz="2400" dirty="0"/>
              <a:t>primaire  </a:t>
            </a:r>
            <a:r>
              <a:rPr lang="fr-FR" sz="2000" dirty="0"/>
              <a:t>auprès de la </a:t>
            </a:r>
            <a:r>
              <a:rPr lang="fr-FR" sz="2000" dirty="0" smtClean="0"/>
              <a:t>population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000" dirty="0"/>
              <a:t>A</a:t>
            </a:r>
            <a:r>
              <a:rPr lang="fr-FR" sz="2000" dirty="0" smtClean="0"/>
              <a:t>vis </a:t>
            </a:r>
            <a:r>
              <a:rPr lang="fr-FR" sz="2000" dirty="0"/>
              <a:t>de </a:t>
            </a:r>
            <a:r>
              <a:rPr lang="fr-FR" sz="2000" dirty="0" smtClean="0"/>
              <a:t>déclaration de grossesse </a:t>
            </a:r>
            <a:r>
              <a:rPr lang="fr-FR" sz="2000" dirty="0"/>
              <a:t>transmise par la CAF tri avec la </a:t>
            </a:r>
            <a:r>
              <a:rPr lang="fr-FR" sz="2000" dirty="0" smtClean="0"/>
              <a:t>puéricultrice </a:t>
            </a:r>
            <a:r>
              <a:rPr lang="fr-FR" sz="2000" dirty="0"/>
              <a:t>et </a:t>
            </a:r>
            <a:r>
              <a:rPr lang="fr-FR" sz="2000" dirty="0" smtClean="0"/>
              <a:t>l’assistante sociale. </a:t>
            </a:r>
            <a:endParaRPr lang="fr-F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/>
              <a:t>P</a:t>
            </a:r>
            <a:r>
              <a:rPr lang="fr-FR" sz="2000" dirty="0" smtClean="0"/>
              <a:t>atiente </a:t>
            </a:r>
            <a:r>
              <a:rPr lang="fr-FR" sz="2000" dirty="0"/>
              <a:t>ciblée : proposition d’une VAD par le </a:t>
            </a:r>
            <a:r>
              <a:rPr lang="fr-FR" sz="2000" dirty="0" smtClean="0"/>
              <a:t>biais d’un courrier ou d’une plaquette.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Patiente </a:t>
            </a:r>
            <a:r>
              <a:rPr lang="fr-FR" sz="2000" dirty="0"/>
              <a:t>non ciblée : </a:t>
            </a:r>
            <a:r>
              <a:rPr lang="fr-FR" sz="2000" dirty="0" smtClean="0"/>
              <a:t>envoi mise à disposition par </a:t>
            </a:r>
            <a:r>
              <a:rPr lang="fr-FR" sz="2000" dirty="0"/>
              <a:t>lettre ou </a:t>
            </a:r>
            <a:r>
              <a:rPr lang="fr-FR" sz="2000" dirty="0" smtClean="0"/>
              <a:t>plaquette.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Prévention </a:t>
            </a:r>
            <a:r>
              <a:rPr lang="fr-FR" sz="2400" dirty="0"/>
              <a:t>secondaire</a:t>
            </a:r>
            <a:r>
              <a:rPr lang="fr-FR" sz="2000" dirty="0"/>
              <a:t> initiée par un signalement provenant d’un médecin, </a:t>
            </a:r>
            <a:r>
              <a:rPr lang="fr-FR" sz="2000" dirty="0" smtClean="0"/>
              <a:t>de la maternité, assistante  </a:t>
            </a:r>
            <a:r>
              <a:rPr lang="fr-FR" sz="2000" dirty="0"/>
              <a:t>sociale, </a:t>
            </a:r>
            <a:r>
              <a:rPr lang="fr-FR" sz="2000" dirty="0" smtClean="0"/>
              <a:t>puéricultrice </a:t>
            </a:r>
            <a:r>
              <a:rPr lang="fr-FR" sz="2000" dirty="0"/>
              <a:t>ou SF  en cas de risque médical ou psycho </a:t>
            </a:r>
            <a:r>
              <a:rPr lang="fr-FR" sz="2000" dirty="0" smtClean="0"/>
              <a:t>social.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90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Rôle et place de la SF libérale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052736"/>
            <a:ext cx="7520940" cy="38164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La femme vient d’elle-même ou envoyée </a:t>
            </a:r>
            <a:r>
              <a:rPr lang="fr-FR" sz="2000" dirty="0"/>
              <a:t>par hôpital, </a:t>
            </a:r>
            <a:r>
              <a:rPr lang="fr-FR" sz="2000" dirty="0" smtClean="0"/>
              <a:t>le gynécologue, le médecin traitant  ou par une  amie.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Motif de Consultation :</a:t>
            </a:r>
            <a:endParaRPr lang="fr-FR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S</a:t>
            </a:r>
            <a:r>
              <a:rPr lang="fr-FR" sz="2000" dirty="0" smtClean="0"/>
              <a:t>uivi de grossesse</a:t>
            </a:r>
            <a:endParaRPr lang="fr-FR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Entretien et préparation à la naissance et à la parentalité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Suivi </a:t>
            </a:r>
            <a:r>
              <a:rPr lang="fr-FR" sz="2000" dirty="0" smtClean="0"/>
              <a:t>gynécologique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Rééducation périnéale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Grossesse pathologique</a:t>
            </a:r>
            <a:endParaRPr lang="fr-FR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VAD en post </a:t>
            </a:r>
            <a:r>
              <a:rPr lang="fr-FR" sz="2000" dirty="0" smtClean="0"/>
              <a:t>natal :  </a:t>
            </a:r>
            <a:r>
              <a:rPr lang="fr-FR" sz="2000" dirty="0"/>
              <a:t>PRADO ou sur appel de la </a:t>
            </a:r>
            <a:r>
              <a:rPr lang="fr-FR" sz="2000" dirty="0" smtClean="0"/>
              <a:t>patiente</a:t>
            </a:r>
            <a:endParaRPr lang="fr-FR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Conditions d’exercice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436034"/>
              </p:ext>
            </p:extLst>
          </p:nvPr>
        </p:nvGraphicFramePr>
        <p:xfrm>
          <a:off x="467544" y="1233656"/>
          <a:ext cx="8352928" cy="36724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64844"/>
                <a:gridCol w="4088084"/>
              </a:tblGrid>
              <a:tr h="3672408">
                <a:tc>
                  <a:txBody>
                    <a:bodyPr/>
                    <a:lstStyle/>
                    <a:p>
                      <a:pPr algn="ctr"/>
                      <a:r>
                        <a:rPr lang="fr-FR" sz="2200" u="sng" dirty="0" smtClean="0">
                          <a:solidFill>
                            <a:schemeClr val="tx1"/>
                          </a:solidFill>
                        </a:rPr>
                        <a:t>SF PMI</a:t>
                      </a:r>
                    </a:p>
                    <a:p>
                      <a:pPr algn="l"/>
                      <a:endParaRPr lang="fr-FR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Actes  gratuits ou facturés par la SS avec la CV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 de contrainte</a:t>
                      </a:r>
                      <a:r>
                        <a:rPr lang="fr-FR" sz="2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horaire pour la durée des visites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Transmission,</a:t>
                      </a:r>
                      <a:r>
                        <a:rPr lang="fr-FR" sz="2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 avec le réseau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SF est salariée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u="sng" dirty="0" smtClean="0">
                          <a:solidFill>
                            <a:schemeClr val="tx1"/>
                          </a:solidFill>
                        </a:rPr>
                        <a:t>SF</a:t>
                      </a:r>
                      <a:r>
                        <a:rPr lang="fr-FR" sz="2200" u="sng" baseline="0" dirty="0" smtClean="0">
                          <a:solidFill>
                            <a:schemeClr val="tx1"/>
                          </a:solidFill>
                        </a:rPr>
                        <a:t> libérale</a:t>
                      </a:r>
                      <a:endParaRPr lang="fr-FR" sz="22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fr-FR" sz="2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Prise en charge à 100% par la SS, tiers payant.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Tarification :  voir la grille des tarifs (C = 23 €)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Transmission,</a:t>
                      </a:r>
                      <a:r>
                        <a:rPr lang="fr-FR" sz="2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travail en réseau : non rémunéré</a:t>
                      </a:r>
                      <a:endParaRPr lang="fr-FR" sz="2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Paiement</a:t>
                      </a:r>
                      <a:r>
                        <a:rPr lang="fr-FR" sz="2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à l’acte</a:t>
                      </a:r>
                      <a:endParaRPr lang="fr-FR" sz="2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3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20940" cy="548640"/>
          </a:xfrm>
        </p:spPr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points communs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988840"/>
            <a:ext cx="7516316" cy="2691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Compétences égales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1</a:t>
            </a:r>
            <a:r>
              <a:rPr lang="fr-FR" sz="2800" baseline="30000" dirty="0" smtClean="0"/>
              <a:t>er</a:t>
            </a:r>
            <a:r>
              <a:rPr lang="fr-FR" sz="2800" dirty="0" smtClean="0"/>
              <a:t> recours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P</a:t>
            </a:r>
            <a:r>
              <a:rPr lang="fr-FR" sz="2800" dirty="0" smtClean="0"/>
              <a:t>révention 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8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difficultés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80728"/>
            <a:ext cx="7592948" cy="4680520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Pour les sages-femmes libérales</a:t>
            </a:r>
          </a:p>
          <a:p>
            <a:pPr algn="ctr"/>
            <a:endParaRPr lang="fr-F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/>
              <a:t>L</a:t>
            </a:r>
            <a:r>
              <a:rPr lang="fr-FR" sz="2200" dirty="0" smtClean="0"/>
              <a:t>e </a:t>
            </a:r>
            <a:r>
              <a:rPr lang="fr-FR" sz="2200" dirty="0"/>
              <a:t>conseil </a:t>
            </a:r>
            <a:r>
              <a:rPr lang="fr-FR" sz="2200" dirty="0" smtClean="0"/>
              <a:t>régional édite et diffuse un magazine informant, du </a:t>
            </a:r>
            <a:r>
              <a:rPr lang="fr-FR" sz="2200" dirty="0"/>
              <a:t>suivi médical </a:t>
            </a:r>
            <a:r>
              <a:rPr lang="fr-FR" sz="2200" dirty="0" smtClean="0"/>
              <a:t>gratuit </a:t>
            </a:r>
            <a:r>
              <a:rPr lang="fr-FR" sz="2200" dirty="0"/>
              <a:t>par la </a:t>
            </a:r>
            <a:r>
              <a:rPr lang="fr-FR" sz="2200" dirty="0" smtClean="0"/>
              <a:t>PMI.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/>
              <a:t>La SF PMI envoie une convocation pour un RV à toutes </a:t>
            </a:r>
            <a:r>
              <a:rPr lang="fr-FR" sz="2200" dirty="0" smtClean="0"/>
              <a:t>les femmes </a:t>
            </a:r>
            <a:r>
              <a:rPr lang="fr-FR" sz="2200" dirty="0"/>
              <a:t>et propose le suivi de grossesse et PNP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/>
              <a:t>« Cooptation » des patientes </a:t>
            </a:r>
            <a:r>
              <a:rPr lang="fr-FR" sz="2200" dirty="0"/>
              <a:t>par les SF </a:t>
            </a:r>
            <a:r>
              <a:rPr lang="fr-FR" sz="2200" dirty="0" smtClean="0"/>
              <a:t>PMI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4 juin 2015  journées d'études ANSFT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0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800</Words>
  <Application>Microsoft Office PowerPoint</Application>
  <PresentationFormat>Affichage à l'écran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Angles</vt:lpstr>
      <vt:lpstr>Libéral et PMI  comment travailler en lien </vt:lpstr>
      <vt:lpstr>Présentation PowerPoint</vt:lpstr>
      <vt:lpstr>plan</vt:lpstr>
      <vt:lpstr>Rôle et place de la SF PMI</vt:lpstr>
      <vt:lpstr>Rôle et place de la SF PMI</vt:lpstr>
      <vt:lpstr>Rôle et place de la SF libérale</vt:lpstr>
      <vt:lpstr>Conditions d’exercice </vt:lpstr>
      <vt:lpstr> les points communs </vt:lpstr>
      <vt:lpstr>  Les difficultés  </vt:lpstr>
      <vt:lpstr> Les difficultés </vt:lpstr>
      <vt:lpstr>Les difficultés</vt:lpstr>
      <vt:lpstr> La complémentarité </vt:lpstr>
      <vt:lpstr>La complémentarité</vt:lpstr>
      <vt:lpstr>La complémentarité</vt:lpstr>
      <vt:lpstr>Actions communes</vt:lpstr>
      <vt:lpstr>Quels sont les freins ?</vt:lpstr>
      <vt:lpstr>Comment  améliorer le lien </vt:lpstr>
      <vt:lpstr>Comment  améliorer le lien </vt:lpstr>
      <vt:lpstr>Comment  améliorer le lien </vt:lpstr>
      <vt:lpstr>Comment  améliorer le lien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Libéral et PMI  comment travailler en lien</dc:title>
  <dc:creator>Admin</dc:creator>
  <cp:lastModifiedBy>Admin</cp:lastModifiedBy>
  <cp:revision>86</cp:revision>
  <dcterms:created xsi:type="dcterms:W3CDTF">2015-06-01T15:44:49Z</dcterms:created>
  <dcterms:modified xsi:type="dcterms:W3CDTF">2015-06-03T18:14:59Z</dcterms:modified>
</cp:coreProperties>
</file>