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8" r:id="rId1"/>
  </p:sldMasterIdLst>
  <p:notesMasterIdLst>
    <p:notesMasterId r:id="rId15"/>
  </p:notesMasterIdLst>
  <p:sldIdLst>
    <p:sldId id="256" r:id="rId2"/>
    <p:sldId id="262" r:id="rId3"/>
    <p:sldId id="263" r:id="rId4"/>
    <p:sldId id="264" r:id="rId5"/>
    <p:sldId id="265" r:id="rId6"/>
    <p:sldId id="268" r:id="rId7"/>
    <p:sldId id="266" r:id="rId8"/>
    <p:sldId id="267" r:id="rId9"/>
    <p:sldId id="257" r:id="rId10"/>
    <p:sldId id="258" r:id="rId11"/>
    <p:sldId id="259" r:id="rId12"/>
    <p:sldId id="260" r:id="rId13"/>
    <p:sldId id="261" r:id="rId1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ALLART Cécile" initials="WC" lastIdx="1" clrIdx="0">
    <p:extLst>
      <p:ext uri="{19B8F6BF-5375-455C-9EA6-DF929625EA0E}">
        <p15:presenceInfo xmlns:p15="http://schemas.microsoft.com/office/powerpoint/2012/main" userId="WALLART Cécil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70" d="100"/>
          <a:sy n="70" d="100"/>
        </p:scale>
        <p:origin x="73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8-03-30T11:02:59.123" idx="1">
    <p:pos x="10" y="10"/>
    <p:text>préciser en intro que en plus de la vignette clinique il y a eu bien d'autres cas qui ont illustré les points suivants :</p:text>
    <p:extLst>
      <p:ext uri="{C676402C-5697-4E1C-873F-D02D1690AC5C}">
        <p15:threadingInfo xmlns:p15="http://schemas.microsoft.com/office/powerpoint/2012/main" timeZoneBias="-1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1BD683-DBA8-40CB-A053-7400938D6A24}" type="datetimeFigureOut">
              <a:rPr lang="fr-FR" smtClean="0"/>
              <a:t>04/06/2018</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99EB73-5FC0-40D6-97CD-67CEC8130CF3}" type="slidenum">
              <a:rPr lang="fr-FR" smtClean="0"/>
              <a:t>‹N°›</a:t>
            </a:fld>
            <a:endParaRPr lang="fr-FR"/>
          </a:p>
        </p:txBody>
      </p:sp>
    </p:spTree>
    <p:extLst>
      <p:ext uri="{BB962C8B-B14F-4D97-AF65-F5344CB8AC3E}">
        <p14:creationId xmlns:p14="http://schemas.microsoft.com/office/powerpoint/2010/main" val="3729372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u="none" strike="noStrike" kern="1200" baseline="0" dirty="0" smtClean="0">
                <a:solidFill>
                  <a:schemeClr val="tx1"/>
                </a:solidFill>
                <a:latin typeface="+mn-lt"/>
                <a:ea typeface="+mn-ea"/>
                <a:cs typeface="+mn-cs"/>
              </a:rPr>
              <a:t>Le dispositif d’</a:t>
            </a:r>
            <a:r>
              <a:rPr lang="fr-FR" sz="1200" b="0" i="0" u="none" strike="noStrike" kern="1200" baseline="0" dirty="0" err="1" smtClean="0">
                <a:solidFill>
                  <a:schemeClr val="tx1"/>
                </a:solidFill>
                <a:latin typeface="+mn-lt"/>
                <a:ea typeface="+mn-ea"/>
                <a:cs typeface="+mn-cs"/>
              </a:rPr>
              <a:t>IPPrénat</a:t>
            </a:r>
            <a:r>
              <a:rPr lang="fr-FR" sz="1200" b="0" i="0" u="none" strike="noStrike" kern="1200" baseline="0" dirty="0" smtClean="0">
                <a:solidFill>
                  <a:schemeClr val="tx1"/>
                </a:solidFill>
                <a:latin typeface="+mn-lt"/>
                <a:ea typeface="+mn-ea"/>
                <a:cs typeface="+mn-cs"/>
              </a:rPr>
              <a:t> que l’on vous présente aujourd'hui fait l’objet d’un axe de travail du Schéma Enfance-Famille 2015-2019 de notre Département. Le schéma est un outil qui permet de programmer l’évolution des dispositifs existants et la création de structures et d’actions nouvelles. Des groupes de travail se réunissent pour actualiser et optimiser la prise en charge des situations préoccupantes en prénatal.</a:t>
            </a:r>
            <a:endParaRPr lang="fr-FR" dirty="0"/>
          </a:p>
        </p:txBody>
      </p:sp>
      <p:sp>
        <p:nvSpPr>
          <p:cNvPr id="4" name="Espace réservé du numéro de diapositive 3"/>
          <p:cNvSpPr>
            <a:spLocks noGrp="1"/>
          </p:cNvSpPr>
          <p:nvPr>
            <p:ph type="sldNum" sz="quarter" idx="10"/>
          </p:nvPr>
        </p:nvSpPr>
        <p:spPr/>
        <p:txBody>
          <a:bodyPr/>
          <a:lstStyle/>
          <a:p>
            <a:fld id="{CB99EB73-5FC0-40D6-97CD-67CEC8130CF3}" type="slidenum">
              <a:rPr lang="fr-FR" smtClean="0"/>
              <a:t>12</a:t>
            </a:fld>
            <a:endParaRPr lang="fr-FR"/>
          </a:p>
        </p:txBody>
      </p:sp>
    </p:spTree>
    <p:extLst>
      <p:ext uri="{BB962C8B-B14F-4D97-AF65-F5344CB8AC3E}">
        <p14:creationId xmlns:p14="http://schemas.microsoft.com/office/powerpoint/2010/main" val="12378175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5945C56D-273B-4E76-8958-308BA8B062CA}" type="datetimeFigureOut">
              <a:rPr lang="fr-FR" smtClean="0"/>
              <a:t>04/06/2018</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68CCE64A-34BE-4F9D-B46B-56585C1BEA37}" type="slidenum">
              <a:rPr lang="fr-FR" smtClean="0"/>
              <a:t>‹N°›</a:t>
            </a:fld>
            <a:endParaRPr lang="fr-FR" dirty="0"/>
          </a:p>
        </p:txBody>
      </p:sp>
    </p:spTree>
    <p:extLst>
      <p:ext uri="{BB962C8B-B14F-4D97-AF65-F5344CB8AC3E}">
        <p14:creationId xmlns:p14="http://schemas.microsoft.com/office/powerpoint/2010/main" val="4202934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5945C56D-273B-4E76-8958-308BA8B062CA}" type="datetimeFigureOut">
              <a:rPr lang="fr-FR" smtClean="0"/>
              <a:t>04/06/2018</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68CCE64A-34BE-4F9D-B46B-56585C1BEA37}" type="slidenum">
              <a:rPr lang="fr-FR" smtClean="0"/>
              <a:t>‹N°›</a:t>
            </a:fld>
            <a:endParaRPr lang="fr-FR" dirty="0"/>
          </a:p>
        </p:txBody>
      </p:sp>
    </p:spTree>
    <p:extLst>
      <p:ext uri="{BB962C8B-B14F-4D97-AF65-F5344CB8AC3E}">
        <p14:creationId xmlns:p14="http://schemas.microsoft.com/office/powerpoint/2010/main" val="42879249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5945C56D-273B-4E76-8958-308BA8B062CA}" type="datetimeFigureOut">
              <a:rPr lang="fr-FR" smtClean="0"/>
              <a:t>04/06/2018</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68CCE64A-34BE-4F9D-B46B-56585C1BEA37}" type="slidenum">
              <a:rPr lang="fr-FR" smtClean="0"/>
              <a:t>‹N°›</a:t>
            </a:fld>
            <a:endParaRPr lang="fr-FR"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383118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5945C56D-273B-4E76-8958-308BA8B062CA}" type="datetimeFigureOut">
              <a:rPr lang="fr-FR" smtClean="0"/>
              <a:t>04/06/2018</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68CCE64A-34BE-4F9D-B46B-56585C1BEA37}" type="slidenum">
              <a:rPr lang="fr-FR" smtClean="0"/>
              <a:t>‹N°›</a:t>
            </a:fld>
            <a:endParaRPr lang="fr-FR" dirty="0"/>
          </a:p>
        </p:txBody>
      </p:sp>
    </p:spTree>
    <p:extLst>
      <p:ext uri="{BB962C8B-B14F-4D97-AF65-F5344CB8AC3E}">
        <p14:creationId xmlns:p14="http://schemas.microsoft.com/office/powerpoint/2010/main" val="941143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5945C56D-273B-4E76-8958-308BA8B062CA}" type="datetimeFigureOut">
              <a:rPr lang="fr-FR" smtClean="0"/>
              <a:t>04/06/2018</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68CCE64A-34BE-4F9D-B46B-56585C1BEA37}" type="slidenum">
              <a:rPr lang="fr-FR" smtClean="0"/>
              <a:t>‹N°›</a:t>
            </a:fld>
            <a:endParaRPr lang="fr-FR"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141101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5945C56D-273B-4E76-8958-308BA8B062CA}" type="datetimeFigureOut">
              <a:rPr lang="fr-FR" smtClean="0"/>
              <a:t>04/06/2018</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68CCE64A-34BE-4F9D-B46B-56585C1BEA37}" type="slidenum">
              <a:rPr lang="fr-FR" smtClean="0"/>
              <a:t>‹N°›</a:t>
            </a:fld>
            <a:endParaRPr lang="fr-FR" dirty="0"/>
          </a:p>
        </p:txBody>
      </p:sp>
    </p:spTree>
    <p:extLst>
      <p:ext uri="{BB962C8B-B14F-4D97-AF65-F5344CB8AC3E}">
        <p14:creationId xmlns:p14="http://schemas.microsoft.com/office/powerpoint/2010/main" val="32018514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5945C56D-273B-4E76-8958-308BA8B062CA}" type="datetimeFigureOut">
              <a:rPr lang="fr-FR" smtClean="0"/>
              <a:t>04/06/2018</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68CCE64A-34BE-4F9D-B46B-56585C1BEA37}" type="slidenum">
              <a:rPr lang="fr-FR" smtClean="0"/>
              <a:t>‹N°›</a:t>
            </a:fld>
            <a:endParaRPr lang="fr-FR" dirty="0"/>
          </a:p>
        </p:txBody>
      </p:sp>
    </p:spTree>
    <p:extLst>
      <p:ext uri="{BB962C8B-B14F-4D97-AF65-F5344CB8AC3E}">
        <p14:creationId xmlns:p14="http://schemas.microsoft.com/office/powerpoint/2010/main" val="38194957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5945C56D-273B-4E76-8958-308BA8B062CA}" type="datetimeFigureOut">
              <a:rPr lang="fr-FR" smtClean="0"/>
              <a:t>04/06/2018</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68CCE64A-34BE-4F9D-B46B-56585C1BEA37}" type="slidenum">
              <a:rPr lang="fr-FR" smtClean="0"/>
              <a:t>‹N°›</a:t>
            </a:fld>
            <a:endParaRPr lang="fr-FR" dirty="0"/>
          </a:p>
        </p:txBody>
      </p:sp>
    </p:spTree>
    <p:extLst>
      <p:ext uri="{BB962C8B-B14F-4D97-AF65-F5344CB8AC3E}">
        <p14:creationId xmlns:p14="http://schemas.microsoft.com/office/powerpoint/2010/main" val="1113907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5945C56D-273B-4E76-8958-308BA8B062CA}" type="datetimeFigureOut">
              <a:rPr lang="fr-FR" smtClean="0"/>
              <a:t>04/06/2018</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68CCE64A-34BE-4F9D-B46B-56585C1BEA37}" type="slidenum">
              <a:rPr lang="fr-FR" smtClean="0"/>
              <a:t>‹N°›</a:t>
            </a:fld>
            <a:endParaRPr lang="fr-FR" dirty="0"/>
          </a:p>
        </p:txBody>
      </p:sp>
    </p:spTree>
    <p:extLst>
      <p:ext uri="{BB962C8B-B14F-4D97-AF65-F5344CB8AC3E}">
        <p14:creationId xmlns:p14="http://schemas.microsoft.com/office/powerpoint/2010/main" val="2870415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5945C56D-273B-4E76-8958-308BA8B062CA}" type="datetimeFigureOut">
              <a:rPr lang="fr-FR" smtClean="0"/>
              <a:t>04/06/2018</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68CCE64A-34BE-4F9D-B46B-56585C1BEA37}" type="slidenum">
              <a:rPr lang="fr-FR" smtClean="0"/>
              <a:t>‹N°›</a:t>
            </a:fld>
            <a:endParaRPr lang="fr-FR" dirty="0"/>
          </a:p>
        </p:txBody>
      </p:sp>
    </p:spTree>
    <p:extLst>
      <p:ext uri="{BB962C8B-B14F-4D97-AF65-F5344CB8AC3E}">
        <p14:creationId xmlns:p14="http://schemas.microsoft.com/office/powerpoint/2010/main" val="3839427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5945C56D-273B-4E76-8958-308BA8B062CA}" type="datetimeFigureOut">
              <a:rPr lang="fr-FR" smtClean="0"/>
              <a:t>04/06/2018</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68CCE64A-34BE-4F9D-B46B-56585C1BEA37}" type="slidenum">
              <a:rPr lang="fr-FR" smtClean="0"/>
              <a:t>‹N°›</a:t>
            </a:fld>
            <a:endParaRPr lang="fr-FR" dirty="0"/>
          </a:p>
        </p:txBody>
      </p:sp>
    </p:spTree>
    <p:extLst>
      <p:ext uri="{BB962C8B-B14F-4D97-AF65-F5344CB8AC3E}">
        <p14:creationId xmlns:p14="http://schemas.microsoft.com/office/powerpoint/2010/main" val="4124698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5945C56D-273B-4E76-8958-308BA8B062CA}" type="datetimeFigureOut">
              <a:rPr lang="fr-FR" smtClean="0"/>
              <a:t>04/06/2018</a:t>
            </a:fld>
            <a:endParaRPr lang="fr-FR" dirty="0"/>
          </a:p>
        </p:txBody>
      </p:sp>
      <p:sp>
        <p:nvSpPr>
          <p:cNvPr id="8" name="Footer Placeholder 7"/>
          <p:cNvSpPr>
            <a:spLocks noGrp="1"/>
          </p:cNvSpPr>
          <p:nvPr>
            <p:ph type="ftr" sz="quarter" idx="11"/>
          </p:nvPr>
        </p:nvSpPr>
        <p:spPr/>
        <p:txBody>
          <a:bodyPr/>
          <a:lstStyle/>
          <a:p>
            <a:endParaRPr lang="fr-FR" dirty="0"/>
          </a:p>
        </p:txBody>
      </p:sp>
      <p:sp>
        <p:nvSpPr>
          <p:cNvPr id="9" name="Slide Number Placeholder 8"/>
          <p:cNvSpPr>
            <a:spLocks noGrp="1"/>
          </p:cNvSpPr>
          <p:nvPr>
            <p:ph type="sldNum" sz="quarter" idx="12"/>
          </p:nvPr>
        </p:nvSpPr>
        <p:spPr/>
        <p:txBody>
          <a:bodyPr/>
          <a:lstStyle/>
          <a:p>
            <a:fld id="{68CCE64A-34BE-4F9D-B46B-56585C1BEA37}" type="slidenum">
              <a:rPr lang="fr-FR" smtClean="0"/>
              <a:t>‹N°›</a:t>
            </a:fld>
            <a:endParaRPr lang="fr-FR" dirty="0"/>
          </a:p>
        </p:txBody>
      </p:sp>
    </p:spTree>
    <p:extLst>
      <p:ext uri="{BB962C8B-B14F-4D97-AF65-F5344CB8AC3E}">
        <p14:creationId xmlns:p14="http://schemas.microsoft.com/office/powerpoint/2010/main" val="1514190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5945C56D-273B-4E76-8958-308BA8B062CA}" type="datetimeFigureOut">
              <a:rPr lang="fr-FR" smtClean="0"/>
              <a:t>04/06/2018</a:t>
            </a:fld>
            <a:endParaRPr lang="fr-FR" dirty="0"/>
          </a:p>
        </p:txBody>
      </p:sp>
      <p:sp>
        <p:nvSpPr>
          <p:cNvPr id="4" name="Footer Placeholder 3"/>
          <p:cNvSpPr>
            <a:spLocks noGrp="1"/>
          </p:cNvSpPr>
          <p:nvPr>
            <p:ph type="ftr" sz="quarter" idx="11"/>
          </p:nvPr>
        </p:nvSpPr>
        <p:spPr/>
        <p:txBody>
          <a:bodyPr/>
          <a:lstStyle/>
          <a:p>
            <a:endParaRPr lang="fr-FR" dirty="0"/>
          </a:p>
        </p:txBody>
      </p:sp>
      <p:sp>
        <p:nvSpPr>
          <p:cNvPr id="5" name="Slide Number Placeholder 4"/>
          <p:cNvSpPr>
            <a:spLocks noGrp="1"/>
          </p:cNvSpPr>
          <p:nvPr>
            <p:ph type="sldNum" sz="quarter" idx="12"/>
          </p:nvPr>
        </p:nvSpPr>
        <p:spPr/>
        <p:txBody>
          <a:bodyPr/>
          <a:lstStyle/>
          <a:p>
            <a:fld id="{68CCE64A-34BE-4F9D-B46B-56585C1BEA37}" type="slidenum">
              <a:rPr lang="fr-FR" smtClean="0"/>
              <a:t>‹N°›</a:t>
            </a:fld>
            <a:endParaRPr lang="fr-FR" dirty="0"/>
          </a:p>
        </p:txBody>
      </p:sp>
    </p:spTree>
    <p:extLst>
      <p:ext uri="{BB962C8B-B14F-4D97-AF65-F5344CB8AC3E}">
        <p14:creationId xmlns:p14="http://schemas.microsoft.com/office/powerpoint/2010/main" val="1677914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45C56D-273B-4E76-8958-308BA8B062CA}" type="datetimeFigureOut">
              <a:rPr lang="fr-FR" smtClean="0"/>
              <a:t>04/06/2018</a:t>
            </a:fld>
            <a:endParaRPr lang="fr-FR" dirty="0"/>
          </a:p>
        </p:txBody>
      </p:sp>
      <p:sp>
        <p:nvSpPr>
          <p:cNvPr id="3" name="Footer Placeholder 2"/>
          <p:cNvSpPr>
            <a:spLocks noGrp="1"/>
          </p:cNvSpPr>
          <p:nvPr>
            <p:ph type="ftr" sz="quarter" idx="11"/>
          </p:nvPr>
        </p:nvSpPr>
        <p:spPr/>
        <p:txBody>
          <a:bodyPr/>
          <a:lstStyle/>
          <a:p>
            <a:endParaRPr lang="fr-FR" dirty="0"/>
          </a:p>
        </p:txBody>
      </p:sp>
      <p:sp>
        <p:nvSpPr>
          <p:cNvPr id="4" name="Slide Number Placeholder 3"/>
          <p:cNvSpPr>
            <a:spLocks noGrp="1"/>
          </p:cNvSpPr>
          <p:nvPr>
            <p:ph type="sldNum" sz="quarter" idx="12"/>
          </p:nvPr>
        </p:nvSpPr>
        <p:spPr/>
        <p:txBody>
          <a:bodyPr/>
          <a:lstStyle/>
          <a:p>
            <a:fld id="{68CCE64A-34BE-4F9D-B46B-56585C1BEA37}" type="slidenum">
              <a:rPr lang="fr-FR" smtClean="0"/>
              <a:t>‹N°›</a:t>
            </a:fld>
            <a:endParaRPr lang="fr-FR" dirty="0"/>
          </a:p>
        </p:txBody>
      </p:sp>
    </p:spTree>
    <p:extLst>
      <p:ext uri="{BB962C8B-B14F-4D97-AF65-F5344CB8AC3E}">
        <p14:creationId xmlns:p14="http://schemas.microsoft.com/office/powerpoint/2010/main" val="4193059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5945C56D-273B-4E76-8958-308BA8B062CA}" type="datetimeFigureOut">
              <a:rPr lang="fr-FR" smtClean="0"/>
              <a:t>04/06/2018</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68CCE64A-34BE-4F9D-B46B-56585C1BEA37}" type="slidenum">
              <a:rPr lang="fr-FR" smtClean="0"/>
              <a:t>‹N°›</a:t>
            </a:fld>
            <a:endParaRPr lang="fr-FR" dirty="0"/>
          </a:p>
        </p:txBody>
      </p:sp>
    </p:spTree>
    <p:extLst>
      <p:ext uri="{BB962C8B-B14F-4D97-AF65-F5344CB8AC3E}">
        <p14:creationId xmlns:p14="http://schemas.microsoft.com/office/powerpoint/2010/main" val="3344593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5945C56D-273B-4E76-8958-308BA8B062CA}" type="datetimeFigureOut">
              <a:rPr lang="fr-FR" smtClean="0"/>
              <a:t>04/06/2018</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68CCE64A-34BE-4F9D-B46B-56585C1BEA37}" type="slidenum">
              <a:rPr lang="fr-FR" smtClean="0"/>
              <a:t>‹N°›</a:t>
            </a:fld>
            <a:endParaRPr lang="fr-FR" dirty="0"/>
          </a:p>
        </p:txBody>
      </p:sp>
    </p:spTree>
    <p:extLst>
      <p:ext uri="{BB962C8B-B14F-4D97-AF65-F5344CB8AC3E}">
        <p14:creationId xmlns:p14="http://schemas.microsoft.com/office/powerpoint/2010/main" val="2492579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945C56D-273B-4E76-8958-308BA8B062CA}" type="datetimeFigureOut">
              <a:rPr lang="fr-FR" smtClean="0"/>
              <a:t>04/06/2018</a:t>
            </a:fld>
            <a:endParaRPr lang="fr-FR"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68CCE64A-34BE-4F9D-B46B-56585C1BEA37}" type="slidenum">
              <a:rPr lang="fr-FR" smtClean="0"/>
              <a:t>‹N°›</a:t>
            </a:fld>
            <a:endParaRPr lang="fr-FR" dirty="0"/>
          </a:p>
        </p:txBody>
      </p:sp>
    </p:spTree>
    <p:extLst>
      <p:ext uri="{BB962C8B-B14F-4D97-AF65-F5344CB8AC3E}">
        <p14:creationId xmlns:p14="http://schemas.microsoft.com/office/powerpoint/2010/main" val="2527459684"/>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 id="2147483810" r:id="rId12"/>
    <p:sldLayoutId id="2147483811" r:id="rId13"/>
    <p:sldLayoutId id="2147483812" r:id="rId14"/>
    <p:sldLayoutId id="2147483813" r:id="rId15"/>
    <p:sldLayoutId id="2147483814"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ORIGINE DU DISPOSITIF IPPrénat</a:t>
            </a:r>
            <a:endParaRPr lang="fr-FR" dirty="0"/>
          </a:p>
        </p:txBody>
      </p:sp>
      <p:sp>
        <p:nvSpPr>
          <p:cNvPr id="3" name="Sous-titre 2"/>
          <p:cNvSpPr>
            <a:spLocks noGrp="1"/>
          </p:cNvSpPr>
          <p:nvPr>
            <p:ph type="subTitle" idx="1"/>
          </p:nvPr>
        </p:nvSpPr>
        <p:spPr>
          <a:xfrm>
            <a:off x="1107583" y="4050833"/>
            <a:ext cx="8166420" cy="1776761"/>
          </a:xfrm>
        </p:spPr>
        <p:txBody>
          <a:bodyPr>
            <a:normAutofit/>
          </a:bodyPr>
          <a:lstStyle/>
          <a:p>
            <a:r>
              <a:rPr lang="fr-FR" dirty="0" smtClean="0"/>
              <a:t>Journée d’études de l’Association Nationale des Sages-Femmes Territoriales</a:t>
            </a:r>
          </a:p>
          <a:p>
            <a:r>
              <a:rPr lang="fr-FR" dirty="0" smtClean="0"/>
              <a:t>Jeudi 7 juin 2018</a:t>
            </a:r>
          </a:p>
          <a:p>
            <a:r>
              <a:rPr lang="fr-FR" dirty="0" smtClean="0"/>
              <a:t>Louisette Dadu et Cécile </a:t>
            </a:r>
            <a:r>
              <a:rPr lang="fr-FR" dirty="0" err="1" smtClean="0"/>
              <a:t>Wallart</a:t>
            </a:r>
            <a:endParaRPr lang="fr-FR" dirty="0" smtClean="0"/>
          </a:p>
          <a:p>
            <a:r>
              <a:rPr lang="fr-FR" dirty="0" smtClean="0"/>
              <a:t>Sages-femmes PMI 86</a:t>
            </a:r>
            <a:endParaRPr lang="fr-FR" dirty="0" smtClean="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8009" y="5731516"/>
            <a:ext cx="752580" cy="752580"/>
          </a:xfrm>
          <a:prstGeom prst="rect">
            <a:avLst/>
          </a:prstGeom>
        </p:spPr>
      </p:pic>
    </p:spTree>
    <p:extLst>
      <p:ext uri="{BB962C8B-B14F-4D97-AF65-F5344CB8AC3E}">
        <p14:creationId xmlns:p14="http://schemas.microsoft.com/office/powerpoint/2010/main" val="30148373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REPERCUSSIONS DE CES DYSFONCTIONNEMENTS</a:t>
            </a:r>
            <a:endParaRPr lang="fr-FR" dirty="0"/>
          </a:p>
        </p:txBody>
      </p:sp>
      <p:sp>
        <p:nvSpPr>
          <p:cNvPr id="3" name="Espace réservé du contenu 2"/>
          <p:cNvSpPr>
            <a:spLocks noGrp="1"/>
          </p:cNvSpPr>
          <p:nvPr>
            <p:ph idx="1"/>
          </p:nvPr>
        </p:nvSpPr>
        <p:spPr/>
        <p:txBody>
          <a:bodyPr>
            <a:normAutofit/>
          </a:bodyPr>
          <a:lstStyle/>
          <a:p>
            <a:r>
              <a:rPr lang="fr-FR" dirty="0" smtClean="0"/>
              <a:t>Des décisions judiciaires non pensées, non argumentées (motivées), non anticipées, parfois non adaptées</a:t>
            </a:r>
            <a:endParaRPr lang="fr-FR" dirty="0"/>
          </a:p>
          <a:p>
            <a:r>
              <a:rPr lang="fr-FR" dirty="0" smtClean="0"/>
              <a:t>pour le couple, le bébé à naître et l’environnement familial</a:t>
            </a:r>
          </a:p>
          <a:p>
            <a:pPr lvl="1"/>
            <a:r>
              <a:rPr lang="fr-FR" dirty="0" smtClean="0"/>
              <a:t>L’atteinte de leur idéal parental</a:t>
            </a:r>
            <a:endParaRPr lang="fr-FR" dirty="0"/>
          </a:p>
          <a:p>
            <a:pPr lvl="1"/>
            <a:r>
              <a:rPr lang="fr-FR" dirty="0" smtClean="0"/>
              <a:t>la violence à la maternité de la séparation avec le bébé</a:t>
            </a:r>
          </a:p>
          <a:p>
            <a:endParaRPr lang="fr-FR" dirty="0"/>
          </a:p>
          <a:p>
            <a:r>
              <a:rPr lang="fr-FR" dirty="0" smtClean="0"/>
              <a:t>Pour l’ensemble des professionnels</a:t>
            </a:r>
          </a:p>
          <a:p>
            <a:pPr lvl="1"/>
            <a:r>
              <a:rPr lang="fr-FR" dirty="0" smtClean="0"/>
              <a:t>L’atteinte de leur idéal professionnel (et individuel ?)</a:t>
            </a:r>
          </a:p>
          <a:p>
            <a:pPr lvl="1"/>
            <a:r>
              <a:rPr lang="fr-FR" dirty="0" smtClean="0"/>
              <a:t>La violence de la séparation pour le bébé et ses parents</a:t>
            </a:r>
            <a:endParaRPr lang="fr-FR"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1044" y="233310"/>
            <a:ext cx="752580" cy="752580"/>
          </a:xfrm>
          <a:prstGeom prst="rect">
            <a:avLst/>
          </a:prstGeom>
        </p:spPr>
      </p:pic>
    </p:spTree>
    <p:extLst>
      <p:ext uri="{BB962C8B-B14F-4D97-AF65-F5344CB8AC3E}">
        <p14:creationId xmlns:p14="http://schemas.microsoft.com/office/powerpoint/2010/main" val="15852633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LES SOLUTIONS</a:t>
            </a:r>
            <a:endParaRPr lang="fr-FR" dirty="0"/>
          </a:p>
        </p:txBody>
      </p:sp>
      <p:sp>
        <p:nvSpPr>
          <p:cNvPr id="3" name="Espace réservé du contenu 2"/>
          <p:cNvSpPr>
            <a:spLocks noGrp="1"/>
          </p:cNvSpPr>
          <p:nvPr>
            <p:ph idx="1"/>
          </p:nvPr>
        </p:nvSpPr>
        <p:spPr/>
        <p:txBody>
          <a:bodyPr>
            <a:normAutofit/>
          </a:bodyPr>
          <a:lstStyle/>
          <a:p>
            <a:r>
              <a:rPr lang="fr-FR" dirty="0" smtClean="0"/>
              <a:t>Création de la CRIP (loi enfance 2007)</a:t>
            </a:r>
          </a:p>
          <a:p>
            <a:r>
              <a:rPr lang="fr-FR" dirty="0" smtClean="0"/>
              <a:t>Groupe de travail à la maternité de Châtellerault</a:t>
            </a:r>
          </a:p>
          <a:p>
            <a:pPr lvl="1"/>
            <a:r>
              <a:rPr lang="fr-FR" dirty="0" smtClean="0"/>
              <a:t>- maternité</a:t>
            </a:r>
          </a:p>
          <a:p>
            <a:pPr lvl="1"/>
            <a:r>
              <a:rPr lang="fr-FR" dirty="0" smtClean="0"/>
              <a:t>- PMI</a:t>
            </a:r>
          </a:p>
          <a:p>
            <a:pPr lvl="1"/>
            <a:r>
              <a:rPr lang="fr-FR" dirty="0" smtClean="0"/>
              <a:t>- ASE</a:t>
            </a:r>
          </a:p>
          <a:p>
            <a:pPr lvl="1"/>
            <a:r>
              <a:rPr lang="fr-FR" dirty="0" smtClean="0"/>
              <a:t>- service social Maison de solidarité</a:t>
            </a:r>
          </a:p>
          <a:p>
            <a:r>
              <a:rPr lang="fr-FR" dirty="0" smtClean="0"/>
              <a:t>Groupe de travail au sein du département 86</a:t>
            </a:r>
          </a:p>
          <a:p>
            <a:pPr lvl="1"/>
            <a:r>
              <a:rPr lang="fr-FR" dirty="0" smtClean="0"/>
              <a:t>ASE</a:t>
            </a:r>
          </a:p>
          <a:p>
            <a:pPr lvl="1"/>
            <a:r>
              <a:rPr lang="fr-FR" dirty="0" smtClean="0"/>
              <a:t>AS</a:t>
            </a:r>
          </a:p>
          <a:p>
            <a:pPr lvl="1"/>
            <a:r>
              <a:rPr lang="fr-FR" dirty="0" smtClean="0"/>
              <a:t>PMI</a:t>
            </a:r>
          </a:p>
          <a:p>
            <a:pPr marL="0" indent="0">
              <a:buNone/>
            </a:pPr>
            <a:endParaRPr lang="fr-FR"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1044" y="233310"/>
            <a:ext cx="752580" cy="752580"/>
          </a:xfrm>
          <a:prstGeom prst="rect">
            <a:avLst/>
          </a:prstGeom>
        </p:spPr>
      </p:pic>
    </p:spTree>
    <p:extLst>
      <p:ext uri="{BB962C8B-B14F-4D97-AF65-F5344CB8AC3E}">
        <p14:creationId xmlns:p14="http://schemas.microsoft.com/office/powerpoint/2010/main" val="5661395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DES PROCEDURES</a:t>
            </a:r>
            <a:endParaRPr lang="fr-FR" dirty="0"/>
          </a:p>
        </p:txBody>
      </p:sp>
      <p:sp>
        <p:nvSpPr>
          <p:cNvPr id="3" name="Espace réservé du contenu 2"/>
          <p:cNvSpPr>
            <a:spLocks noGrp="1"/>
          </p:cNvSpPr>
          <p:nvPr>
            <p:ph idx="1"/>
          </p:nvPr>
        </p:nvSpPr>
        <p:spPr/>
        <p:txBody>
          <a:bodyPr>
            <a:normAutofit/>
          </a:bodyPr>
          <a:lstStyle/>
          <a:p>
            <a:r>
              <a:rPr lang="fr-FR" dirty="0"/>
              <a:t>axe de travail du Schéma Enfance-Famille </a:t>
            </a:r>
            <a:r>
              <a:rPr lang="fr-FR" dirty="0" smtClean="0"/>
              <a:t>2015-2019</a:t>
            </a:r>
          </a:p>
          <a:p>
            <a:r>
              <a:rPr lang="fr-FR" dirty="0" smtClean="0"/>
              <a:t>Au sein de la maternité de Châtellerault</a:t>
            </a:r>
          </a:p>
          <a:p>
            <a:r>
              <a:rPr lang="fr-FR" dirty="0" smtClean="0"/>
              <a:t>Au sein du département</a:t>
            </a:r>
          </a:p>
          <a:p>
            <a:pPr algn="ctr"/>
            <a:r>
              <a:rPr lang="fr-FR" dirty="0" smtClean="0"/>
              <a:t>Pour :</a:t>
            </a:r>
            <a:endParaRPr lang="fr-FR" dirty="0"/>
          </a:p>
          <a:p>
            <a:endParaRPr lang="fr-FR" dirty="0"/>
          </a:p>
          <a:p>
            <a:pPr>
              <a:buFont typeface="Wingdings" panose="05000000000000000000" pitchFamily="2" charset="2"/>
              <a:buChar char="Ø"/>
            </a:pPr>
            <a:r>
              <a:rPr lang="fr-FR" dirty="0" smtClean="0"/>
              <a:t>REPERER les éléments d’inquiétudes</a:t>
            </a:r>
          </a:p>
          <a:p>
            <a:pPr>
              <a:buFont typeface="Wingdings" panose="05000000000000000000" pitchFamily="2" charset="2"/>
              <a:buChar char="Ø"/>
            </a:pPr>
            <a:r>
              <a:rPr lang="fr-FR" dirty="0" smtClean="0"/>
              <a:t>PREVENIR les équipes concernées et les futurs parents</a:t>
            </a:r>
            <a:endParaRPr lang="fr-FR" dirty="0"/>
          </a:p>
        </p:txBody>
      </p:sp>
      <p:pic>
        <p:nvPicPr>
          <p:cNvPr id="4" name="Imag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1044" y="233310"/>
            <a:ext cx="752580" cy="752580"/>
          </a:xfrm>
          <a:prstGeom prst="rect">
            <a:avLst/>
          </a:prstGeom>
        </p:spPr>
      </p:pic>
    </p:spTree>
    <p:extLst>
      <p:ext uri="{BB962C8B-B14F-4D97-AF65-F5344CB8AC3E}">
        <p14:creationId xmlns:p14="http://schemas.microsoft.com/office/powerpoint/2010/main" val="25300108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DES FORMATIONS</a:t>
            </a:r>
            <a:endParaRPr lang="fr-FR" dirty="0"/>
          </a:p>
        </p:txBody>
      </p:sp>
      <p:sp>
        <p:nvSpPr>
          <p:cNvPr id="3" name="Espace réservé du contenu 2"/>
          <p:cNvSpPr>
            <a:spLocks noGrp="1"/>
          </p:cNvSpPr>
          <p:nvPr>
            <p:ph idx="1"/>
          </p:nvPr>
        </p:nvSpPr>
        <p:spPr>
          <a:xfrm>
            <a:off x="1205368" y="2306690"/>
            <a:ext cx="7809843" cy="2694746"/>
          </a:xfrm>
        </p:spPr>
        <p:txBody>
          <a:bodyPr/>
          <a:lstStyle/>
          <a:p>
            <a:r>
              <a:rPr lang="fr-FR" dirty="0" smtClean="0"/>
              <a:t>Au sein du département un engagement de toutes les équipes sociales : pmi et ase</a:t>
            </a:r>
          </a:p>
          <a:p>
            <a:r>
              <a:rPr lang="fr-FR" dirty="0" smtClean="0"/>
              <a:t>sur les écrits en protection de l’enfance (se centrer sur l’enfant)</a:t>
            </a:r>
          </a:p>
          <a:p>
            <a:r>
              <a:rPr lang="fr-FR" dirty="0" smtClean="0"/>
              <a:t>Méthode ALFÖLDI</a:t>
            </a:r>
          </a:p>
          <a:p>
            <a:r>
              <a:rPr lang="fr-FR" dirty="0" smtClean="0"/>
              <a:t>Et autres (Delphine JARROUX « entretien avec parents et enfants dans le cadre d’une </a:t>
            </a:r>
            <a:r>
              <a:rPr lang="fr-FR" smtClean="0"/>
              <a:t>Information Préoccupante »</a:t>
            </a:r>
            <a:endParaRPr lang="fr-FR"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1044" y="233310"/>
            <a:ext cx="752580" cy="752580"/>
          </a:xfrm>
          <a:prstGeom prst="rect">
            <a:avLst/>
          </a:prstGeom>
        </p:spPr>
      </p:pic>
    </p:spTree>
    <p:extLst>
      <p:ext uri="{BB962C8B-B14F-4D97-AF65-F5344CB8AC3E}">
        <p14:creationId xmlns:p14="http://schemas.microsoft.com/office/powerpoint/2010/main" val="1442557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a:t>VIGNETTE </a:t>
            </a:r>
            <a:r>
              <a:rPr lang="fr-FR" dirty="0" smtClean="0"/>
              <a:t>CLINIQUE </a:t>
            </a:r>
            <a:br>
              <a:rPr lang="fr-FR" dirty="0" smtClean="0"/>
            </a:br>
            <a:r>
              <a:rPr lang="fr-FR" dirty="0" smtClean="0"/>
              <a:t>Mr </a:t>
            </a:r>
            <a:r>
              <a:rPr lang="fr-FR" dirty="0"/>
              <a:t>et Mme R</a:t>
            </a:r>
            <a:br>
              <a:rPr lang="fr-FR" dirty="0"/>
            </a:br>
            <a:endParaRPr lang="fr-FR" dirty="0"/>
          </a:p>
        </p:txBody>
      </p:sp>
      <p:sp>
        <p:nvSpPr>
          <p:cNvPr id="3" name="Espace réservé du contenu 2"/>
          <p:cNvSpPr>
            <a:spLocks noGrp="1"/>
          </p:cNvSpPr>
          <p:nvPr>
            <p:ph idx="1"/>
          </p:nvPr>
        </p:nvSpPr>
        <p:spPr/>
        <p:txBody>
          <a:bodyPr>
            <a:normAutofit lnSpcReduction="10000"/>
          </a:bodyPr>
          <a:lstStyle/>
          <a:p>
            <a:r>
              <a:rPr lang="fr-FR" dirty="0" smtClean="0"/>
              <a:t>Qui sont-ils ?</a:t>
            </a:r>
          </a:p>
          <a:p>
            <a:pPr lvl="1"/>
            <a:r>
              <a:rPr lang="fr-FR" dirty="0" smtClean="0"/>
              <a:t>Mme 40 ans, Mr 32 ans, couple marié, depuis environ 10 ans</a:t>
            </a:r>
          </a:p>
          <a:p>
            <a:pPr lvl="1"/>
            <a:r>
              <a:rPr lang="fr-FR" dirty="0" smtClean="0"/>
              <a:t>Bénéficiaires tous les deux </a:t>
            </a:r>
            <a:r>
              <a:rPr lang="fr-FR" smtClean="0"/>
              <a:t>de l’AAH</a:t>
            </a:r>
            <a:endParaRPr lang="fr-FR" dirty="0" smtClean="0"/>
          </a:p>
          <a:p>
            <a:pPr lvl="1"/>
            <a:r>
              <a:rPr lang="fr-FR" dirty="0" smtClean="0"/>
              <a:t>Curatelle X 2</a:t>
            </a:r>
          </a:p>
          <a:p>
            <a:pPr lvl="1"/>
            <a:r>
              <a:rPr lang="fr-FR" dirty="0" smtClean="0"/>
              <a:t>Déficience intellectuelle tous les deux</a:t>
            </a:r>
          </a:p>
          <a:p>
            <a:pPr lvl="2"/>
            <a:r>
              <a:rPr lang="fr-FR" dirty="0" smtClean="0"/>
              <a:t>Handicap mental et troubles psy pour Mme</a:t>
            </a:r>
          </a:p>
          <a:p>
            <a:pPr lvl="2"/>
            <a:r>
              <a:rPr lang="fr-FR" dirty="0" smtClean="0"/>
              <a:t>Familles d’accueil et CART pour Mr</a:t>
            </a:r>
          </a:p>
          <a:p>
            <a:pPr lvl="1"/>
            <a:endParaRPr lang="fr-FR" dirty="0"/>
          </a:p>
          <a:p>
            <a:pPr lvl="1"/>
            <a:r>
              <a:rPr lang="fr-FR" dirty="0" smtClean="0"/>
              <a:t>Désir de grossesse +++ </a:t>
            </a:r>
          </a:p>
          <a:p>
            <a:pPr lvl="2"/>
            <a:r>
              <a:rPr lang="fr-FR" dirty="0" smtClean="0"/>
              <a:t>Avis défavorable suite à une demande d’adoption deux ans auparavant</a:t>
            </a:r>
          </a:p>
          <a:p>
            <a:pPr lvl="2"/>
            <a:r>
              <a:rPr lang="fr-FR" dirty="0" smtClean="0"/>
              <a:t>Grossesse spontanée</a:t>
            </a:r>
            <a:endParaRPr lang="fr-FR"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1044" y="233310"/>
            <a:ext cx="752580" cy="752580"/>
          </a:xfrm>
          <a:prstGeom prst="rect">
            <a:avLst/>
          </a:prstGeom>
        </p:spPr>
      </p:pic>
    </p:spTree>
    <p:extLst>
      <p:ext uri="{BB962C8B-B14F-4D97-AF65-F5344CB8AC3E}">
        <p14:creationId xmlns:p14="http://schemas.microsoft.com/office/powerpoint/2010/main" val="3657676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ORIENTATIONS</a:t>
            </a:r>
            <a:endParaRPr lang="fr-FR" dirty="0"/>
          </a:p>
        </p:txBody>
      </p:sp>
      <p:sp>
        <p:nvSpPr>
          <p:cNvPr id="3" name="Espace réservé du contenu 2"/>
          <p:cNvSpPr>
            <a:spLocks noGrp="1"/>
          </p:cNvSpPr>
          <p:nvPr>
            <p:ph idx="1"/>
          </p:nvPr>
        </p:nvSpPr>
        <p:spPr/>
        <p:txBody>
          <a:bodyPr/>
          <a:lstStyle/>
          <a:p>
            <a:r>
              <a:rPr lang="fr-FR" dirty="0" smtClean="0"/>
              <a:t>Par le médecin généraliste vers la sage-femme pmi et vers les consultations de la maternité</a:t>
            </a:r>
          </a:p>
          <a:p>
            <a:r>
              <a:rPr lang="fr-FR" dirty="0" smtClean="0"/>
              <a:t>Assistante sociale </a:t>
            </a:r>
          </a:p>
          <a:p>
            <a:endParaRPr lang="fr-FR" dirty="0"/>
          </a:p>
          <a:p>
            <a:r>
              <a:rPr lang="fr-FR" dirty="0" smtClean="0"/>
              <a:t>CEP à 5 mois de grossesse : plan d’action :</a:t>
            </a:r>
          </a:p>
          <a:p>
            <a:pPr lvl="1"/>
            <a:r>
              <a:rPr lang="fr-FR" dirty="0" smtClean="0"/>
              <a:t>- suivi VAD SF pmi</a:t>
            </a:r>
          </a:p>
          <a:p>
            <a:pPr lvl="1"/>
            <a:r>
              <a:rPr lang="fr-FR" dirty="0" smtClean="0"/>
              <a:t>- demande d’infos pour pathologie psychiatrique de la patiente (non obtenue)</a:t>
            </a:r>
          </a:p>
          <a:p>
            <a:pPr lvl="1"/>
            <a:endParaRPr lang="fr-FR"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1044" y="233310"/>
            <a:ext cx="752580" cy="752580"/>
          </a:xfrm>
          <a:prstGeom prst="rect">
            <a:avLst/>
          </a:prstGeom>
        </p:spPr>
      </p:pic>
    </p:spTree>
    <p:extLst>
      <p:ext uri="{BB962C8B-B14F-4D97-AF65-F5344CB8AC3E}">
        <p14:creationId xmlns:p14="http://schemas.microsoft.com/office/powerpoint/2010/main" val="277191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LA GROSSESSE</a:t>
            </a:r>
            <a:endParaRPr lang="fr-FR" dirty="0"/>
          </a:p>
        </p:txBody>
      </p:sp>
      <p:sp>
        <p:nvSpPr>
          <p:cNvPr id="3" name="Espace réservé du contenu 2"/>
          <p:cNvSpPr>
            <a:spLocks noGrp="1"/>
          </p:cNvSpPr>
          <p:nvPr>
            <p:ph idx="1"/>
          </p:nvPr>
        </p:nvSpPr>
        <p:spPr/>
        <p:txBody>
          <a:bodyPr>
            <a:normAutofit/>
          </a:bodyPr>
          <a:lstStyle/>
          <a:p>
            <a:r>
              <a:rPr lang="fr-FR" dirty="0" smtClean="0"/>
              <a:t>A 5 mois :</a:t>
            </a:r>
          </a:p>
          <a:p>
            <a:pPr lvl="1"/>
            <a:r>
              <a:rPr lang="fr-FR" dirty="0" smtClean="0"/>
              <a:t>Mme s’énerve+++, paroles blessantes pour Mr</a:t>
            </a:r>
          </a:p>
          <a:p>
            <a:pPr lvl="1"/>
            <a:r>
              <a:rPr lang="fr-FR" dirty="0" smtClean="0"/>
              <a:t>Mme exprime ses limites, peur de ne pas savoir faire, Mme et Mr expriment leurs inquiétudes avec peur du placement de l’enfant</a:t>
            </a:r>
          </a:p>
          <a:p>
            <a:r>
              <a:rPr lang="fr-FR" dirty="0" smtClean="0"/>
              <a:t>A 7 mois :</a:t>
            </a:r>
          </a:p>
          <a:p>
            <a:pPr lvl="1"/>
            <a:r>
              <a:rPr lang="fr-FR" dirty="0" smtClean="0"/>
              <a:t>Visite à domicile SF et AS</a:t>
            </a:r>
          </a:p>
          <a:p>
            <a:pPr lvl="1"/>
            <a:r>
              <a:rPr lang="fr-FR" dirty="0" smtClean="0"/>
              <a:t>Proposition TISF ok,</a:t>
            </a:r>
          </a:p>
          <a:p>
            <a:pPr lvl="1"/>
            <a:r>
              <a:rPr lang="fr-FR" dirty="0" smtClean="0"/>
              <a:t>Proposition accueil administratif à temps partiel refusé avec colère +++ de Mme (confusion++)</a:t>
            </a:r>
          </a:p>
          <a:p>
            <a:pPr lvl="1"/>
            <a:r>
              <a:rPr lang="fr-FR" dirty="0" smtClean="0"/>
              <a:t>Préparation à la naissance à domicile par SF PMI</a:t>
            </a:r>
            <a:endParaRPr lang="fr-FR"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1044" y="233310"/>
            <a:ext cx="752580" cy="752580"/>
          </a:xfrm>
          <a:prstGeom prst="rect">
            <a:avLst/>
          </a:prstGeom>
        </p:spPr>
      </p:pic>
    </p:spTree>
    <p:extLst>
      <p:ext uri="{BB962C8B-B14F-4D97-AF65-F5344CB8AC3E}">
        <p14:creationId xmlns:p14="http://schemas.microsoft.com/office/powerpoint/2010/main" val="3815307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1086118"/>
            <a:ext cx="8596668" cy="910107"/>
          </a:xfrm>
        </p:spPr>
        <p:txBody>
          <a:bodyPr/>
          <a:lstStyle/>
          <a:p>
            <a:pPr algn="ctr"/>
            <a:r>
              <a:rPr lang="fr-FR" dirty="0" smtClean="0"/>
              <a:t>FIN DE LA GROSSESSE</a:t>
            </a:r>
            <a:endParaRPr lang="fr-FR" dirty="0"/>
          </a:p>
        </p:txBody>
      </p:sp>
      <p:sp>
        <p:nvSpPr>
          <p:cNvPr id="3" name="Espace réservé du contenu 2"/>
          <p:cNvSpPr>
            <a:spLocks noGrp="1"/>
          </p:cNvSpPr>
          <p:nvPr>
            <p:ph idx="1"/>
          </p:nvPr>
        </p:nvSpPr>
        <p:spPr>
          <a:xfrm>
            <a:off x="1283247" y="2804533"/>
            <a:ext cx="7384841" cy="2385653"/>
          </a:xfrm>
        </p:spPr>
        <p:txBody>
          <a:bodyPr>
            <a:normAutofit/>
          </a:bodyPr>
          <a:lstStyle/>
          <a:p>
            <a:r>
              <a:rPr lang="fr-FR" dirty="0" smtClean="0"/>
              <a:t>Sujet de l’accueil administratif non ré abordé pour permettre une préparation dans l’accompagnement</a:t>
            </a:r>
          </a:p>
          <a:p>
            <a:r>
              <a:rPr lang="fr-FR" dirty="0" smtClean="0"/>
              <a:t>Lien avec la maternité</a:t>
            </a:r>
          </a:p>
          <a:p>
            <a:r>
              <a:rPr lang="fr-FR" dirty="0" smtClean="0"/>
              <a:t>Commission ASE</a:t>
            </a:r>
          </a:p>
          <a:p>
            <a:endParaRPr lang="fr-FR"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1044" y="237743"/>
            <a:ext cx="752580" cy="752580"/>
          </a:xfrm>
          <a:prstGeom prst="rect">
            <a:avLst/>
          </a:prstGeom>
        </p:spPr>
      </p:pic>
    </p:spTree>
    <p:extLst>
      <p:ext uri="{BB962C8B-B14F-4D97-AF65-F5344CB8AC3E}">
        <p14:creationId xmlns:p14="http://schemas.microsoft.com/office/powerpoint/2010/main" val="2286043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48249" y="998769"/>
            <a:ext cx="7925753" cy="1320800"/>
          </a:xfrm>
        </p:spPr>
        <p:txBody>
          <a:bodyPr/>
          <a:lstStyle/>
          <a:p>
            <a:pPr algn="ctr"/>
            <a:r>
              <a:rPr lang="fr-FR" dirty="0" smtClean="0"/>
              <a:t>LA NAISSANCE ET LE SEJOUR A LA MATERNITE</a:t>
            </a:r>
            <a:endParaRPr lang="fr-FR" dirty="0"/>
          </a:p>
        </p:txBody>
      </p:sp>
      <p:sp>
        <p:nvSpPr>
          <p:cNvPr id="3" name="Espace réservé du contenu 2"/>
          <p:cNvSpPr>
            <a:spLocks noGrp="1"/>
          </p:cNvSpPr>
          <p:nvPr>
            <p:ph idx="1"/>
          </p:nvPr>
        </p:nvSpPr>
        <p:spPr>
          <a:xfrm>
            <a:off x="1527340" y="2778776"/>
            <a:ext cx="7320446" cy="3132628"/>
          </a:xfrm>
        </p:spPr>
        <p:txBody>
          <a:bodyPr>
            <a:normAutofit/>
          </a:bodyPr>
          <a:lstStyle/>
          <a:p>
            <a:r>
              <a:rPr lang="fr-FR" dirty="0" smtClean="0"/>
              <a:t>Césarienne sous AG pour souffrance fœtale</a:t>
            </a:r>
          </a:p>
          <a:p>
            <a:r>
              <a:rPr lang="fr-FR" dirty="0"/>
              <a:t>Transmission </a:t>
            </a:r>
            <a:r>
              <a:rPr lang="fr-FR" dirty="0" smtClean="0"/>
              <a:t>écrit à l’ASE après information du couple</a:t>
            </a:r>
            <a:endParaRPr lang="fr-FR" dirty="0"/>
          </a:p>
          <a:p>
            <a:r>
              <a:rPr lang="fr-FR" dirty="0" smtClean="0"/>
              <a:t>Enquête de police</a:t>
            </a:r>
          </a:p>
          <a:p>
            <a:r>
              <a:rPr lang="fr-FR" dirty="0" smtClean="0"/>
              <a:t>Evaluation de l’équipe de la maternité</a:t>
            </a:r>
          </a:p>
          <a:p>
            <a:r>
              <a:rPr lang="fr-FR" dirty="0" smtClean="0"/>
              <a:t>Inquiétudes concernant les compétences parentales</a:t>
            </a:r>
          </a:p>
          <a:p>
            <a:r>
              <a:rPr lang="fr-FR" dirty="0" smtClean="0"/>
              <a:t>Séjour de 7 jours à la maternité</a:t>
            </a:r>
          </a:p>
          <a:p>
            <a:endParaRPr lang="fr-FR" dirty="0" smtClean="0"/>
          </a:p>
          <a:p>
            <a:endParaRPr lang="fr-FR" dirty="0" smtClean="0"/>
          </a:p>
          <a:p>
            <a:endParaRPr lang="fr-FR"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825" y="246189"/>
            <a:ext cx="752580" cy="752580"/>
          </a:xfrm>
          <a:prstGeom prst="rect">
            <a:avLst/>
          </a:prstGeom>
        </p:spPr>
      </p:pic>
    </p:spTree>
    <p:extLst>
      <p:ext uri="{BB962C8B-B14F-4D97-AF65-F5344CB8AC3E}">
        <p14:creationId xmlns:p14="http://schemas.microsoft.com/office/powerpoint/2010/main" val="3339728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815662"/>
            <a:ext cx="8596668" cy="974501"/>
          </a:xfrm>
        </p:spPr>
        <p:txBody>
          <a:bodyPr/>
          <a:lstStyle/>
          <a:p>
            <a:pPr algn="ctr"/>
            <a:r>
              <a:rPr lang="fr-FR" dirty="0" smtClean="0"/>
              <a:t>ANNONCE DE LA TRANSMISSION </a:t>
            </a:r>
            <a:endParaRPr lang="fr-FR" dirty="0"/>
          </a:p>
        </p:txBody>
      </p:sp>
      <p:sp>
        <p:nvSpPr>
          <p:cNvPr id="3" name="Espace réservé du contenu 2"/>
          <p:cNvSpPr>
            <a:spLocks noGrp="1"/>
          </p:cNvSpPr>
          <p:nvPr>
            <p:ph idx="1"/>
          </p:nvPr>
        </p:nvSpPr>
        <p:spPr/>
        <p:txBody>
          <a:bodyPr/>
          <a:lstStyle/>
          <a:p>
            <a:r>
              <a:rPr lang="fr-FR" dirty="0" smtClean="0"/>
              <a:t>Nouvelle proposition de l’accueil administratif séquentiel  et annonce de l’écrit à l’ASE pendant le séjour à la maternité :</a:t>
            </a:r>
          </a:p>
          <a:p>
            <a:pPr lvl="1"/>
            <a:r>
              <a:rPr lang="fr-FR" dirty="0" smtClean="0"/>
              <a:t>Mme jette le doudou qui atterrit sur la tête du bébé</a:t>
            </a:r>
          </a:p>
          <a:p>
            <a:pPr lvl="1"/>
            <a:r>
              <a:rPr lang="fr-FR" dirty="0" smtClean="0"/>
              <a:t>Mr « elle a pas eu mal elle ne pleure pas »</a:t>
            </a:r>
          </a:p>
          <a:p>
            <a:pPr lvl="1"/>
            <a:r>
              <a:rPr lang="fr-FR" dirty="0" smtClean="0"/>
              <a:t>Le couple menace de ne plus laisser le bébé sortir de la chambre</a:t>
            </a:r>
          </a:p>
          <a:p>
            <a:pPr lvl="1"/>
            <a:r>
              <a:rPr lang="fr-FR" dirty="0" smtClean="0"/>
              <a:t>Refus du couple de toute proposition</a:t>
            </a:r>
          </a:p>
          <a:p>
            <a:endParaRPr lang="fr-FR" dirty="0"/>
          </a:p>
          <a:p>
            <a:r>
              <a:rPr lang="fr-FR" dirty="0" smtClean="0"/>
              <a:t>Ecrit avec proposition de placement et demande d’investigation pour mieux cerner leurs possibilités d’évolution</a:t>
            </a:r>
            <a:endParaRPr lang="fr-FR"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1044" y="233310"/>
            <a:ext cx="752580" cy="752580"/>
          </a:xfrm>
          <a:prstGeom prst="rect">
            <a:avLst/>
          </a:prstGeom>
        </p:spPr>
      </p:pic>
    </p:spTree>
    <p:extLst>
      <p:ext uri="{BB962C8B-B14F-4D97-AF65-F5344CB8AC3E}">
        <p14:creationId xmlns:p14="http://schemas.microsoft.com/office/powerpoint/2010/main" val="37208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smtClean="0"/>
              <a:t>ANNONCE DU PLACEMENT</a:t>
            </a:r>
            <a:br>
              <a:rPr lang="fr-FR" smtClean="0"/>
            </a:br>
            <a:r>
              <a:rPr lang="fr-FR" smtClean="0"/>
              <a:t>ET SUITE</a:t>
            </a:r>
            <a:endParaRPr lang="fr-FR" dirty="0"/>
          </a:p>
        </p:txBody>
      </p:sp>
      <p:sp>
        <p:nvSpPr>
          <p:cNvPr id="3" name="Espace réservé du contenu 2"/>
          <p:cNvSpPr>
            <a:spLocks noGrp="1"/>
          </p:cNvSpPr>
          <p:nvPr>
            <p:ph idx="1"/>
          </p:nvPr>
        </p:nvSpPr>
        <p:spPr>
          <a:xfrm>
            <a:off x="883396" y="2456804"/>
            <a:ext cx="8596668" cy="3132628"/>
          </a:xfrm>
        </p:spPr>
        <p:txBody>
          <a:bodyPr>
            <a:normAutofit/>
          </a:bodyPr>
          <a:lstStyle/>
          <a:p>
            <a:r>
              <a:rPr lang="fr-FR" dirty="0" smtClean="0"/>
              <a:t>L’annonce</a:t>
            </a:r>
          </a:p>
          <a:p>
            <a:r>
              <a:rPr lang="fr-FR" dirty="0" smtClean="0"/>
              <a:t>Le recueil de l’enfant</a:t>
            </a:r>
          </a:p>
          <a:p>
            <a:pPr marL="0" indent="0">
              <a:buNone/>
            </a:pPr>
            <a:endParaRPr lang="fr-FR" dirty="0"/>
          </a:p>
          <a:p>
            <a:r>
              <a:rPr lang="fr-FR" dirty="0" smtClean="0"/>
              <a:t>Actuellement petite fille toujours confiée</a:t>
            </a:r>
          </a:p>
          <a:p>
            <a:r>
              <a:rPr lang="fr-FR" dirty="0" smtClean="0"/>
              <a:t>Écrits dans la presse sur la souffrance des parents à plusieurs reprises et longtemps après</a:t>
            </a:r>
            <a:endParaRPr lang="fr-FR"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1044" y="233310"/>
            <a:ext cx="752580" cy="752580"/>
          </a:xfrm>
          <a:prstGeom prst="rect">
            <a:avLst/>
          </a:prstGeom>
        </p:spPr>
      </p:pic>
    </p:spTree>
    <p:extLst>
      <p:ext uri="{BB962C8B-B14F-4D97-AF65-F5344CB8AC3E}">
        <p14:creationId xmlns:p14="http://schemas.microsoft.com/office/powerpoint/2010/main" val="1610277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AVANT, DES DYSFONCTIONNEMENTS</a:t>
            </a:r>
            <a:endParaRPr lang="fr-FR" dirty="0"/>
          </a:p>
        </p:txBody>
      </p:sp>
      <p:sp>
        <p:nvSpPr>
          <p:cNvPr id="3" name="Espace réservé du contenu 2"/>
          <p:cNvSpPr>
            <a:spLocks noGrp="1"/>
          </p:cNvSpPr>
          <p:nvPr>
            <p:ph idx="1"/>
          </p:nvPr>
        </p:nvSpPr>
        <p:spPr/>
        <p:txBody>
          <a:bodyPr>
            <a:normAutofit/>
          </a:bodyPr>
          <a:lstStyle/>
          <a:p>
            <a:r>
              <a:rPr lang="fr-FR" b="1" dirty="0" smtClean="0"/>
              <a:t>lors des situations difficiles</a:t>
            </a:r>
          </a:p>
          <a:p>
            <a:pPr lvl="1"/>
            <a:r>
              <a:rPr lang="fr-FR" sz="1800" dirty="0" smtClean="0"/>
              <a:t> Pendant la grossesse</a:t>
            </a:r>
          </a:p>
          <a:p>
            <a:pPr lvl="1"/>
            <a:r>
              <a:rPr lang="fr-FR" sz="1800" dirty="0" smtClean="0"/>
              <a:t> A l’accouchement</a:t>
            </a:r>
          </a:p>
          <a:p>
            <a:pPr lvl="1"/>
            <a:r>
              <a:rPr lang="fr-FR" sz="1800" dirty="0" smtClean="0"/>
              <a:t> Pendant le séjour à la maternité</a:t>
            </a:r>
            <a:endParaRPr lang="fr-FR" sz="1800" dirty="0"/>
          </a:p>
          <a:p>
            <a:r>
              <a:rPr lang="fr-FR" b="1" dirty="0" smtClean="0"/>
              <a:t>Liés</a:t>
            </a:r>
          </a:p>
          <a:p>
            <a:pPr lvl="1"/>
            <a:r>
              <a:rPr lang="fr-FR" sz="1800" dirty="0" smtClean="0"/>
              <a:t> à </a:t>
            </a:r>
            <a:r>
              <a:rPr lang="fr-FR" sz="1800" dirty="0"/>
              <a:t>l’organisation de chaque service (social, médical, libéral, départemental)</a:t>
            </a:r>
          </a:p>
          <a:p>
            <a:pPr lvl="1"/>
            <a:r>
              <a:rPr lang="fr-FR" sz="1800" dirty="0"/>
              <a:t> </a:t>
            </a:r>
            <a:r>
              <a:rPr lang="fr-FR" sz="1800" dirty="0" smtClean="0"/>
              <a:t>à la méconnaissance du rôle professionnel de chacun</a:t>
            </a:r>
          </a:p>
          <a:p>
            <a:pPr lvl="1"/>
            <a:r>
              <a:rPr lang="fr-FR" sz="1800" dirty="0" smtClean="0"/>
              <a:t> </a:t>
            </a:r>
            <a:r>
              <a:rPr lang="fr-FR" sz="1800" dirty="0"/>
              <a:t>à</a:t>
            </a:r>
            <a:r>
              <a:rPr lang="fr-FR" sz="1800" dirty="0" smtClean="0"/>
              <a:t> la méconnaissance ou l’absence de procédure administrative et/ou judiciaire</a:t>
            </a: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1044" y="233310"/>
            <a:ext cx="752580" cy="752580"/>
          </a:xfrm>
          <a:prstGeom prst="rect">
            <a:avLst/>
          </a:prstGeom>
        </p:spPr>
      </p:pic>
    </p:spTree>
    <p:extLst>
      <p:ext uri="{BB962C8B-B14F-4D97-AF65-F5344CB8AC3E}">
        <p14:creationId xmlns:p14="http://schemas.microsoft.com/office/powerpoint/2010/main" val="784478593"/>
      </p:ext>
    </p:extLst>
  </p:cSld>
  <p:clrMapOvr>
    <a:masterClrMapping/>
  </p:clrMapOvr>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2155</TotalTime>
  <Words>647</Words>
  <Application>Microsoft Office PowerPoint</Application>
  <PresentationFormat>Grand écran</PresentationFormat>
  <Paragraphs>103</Paragraphs>
  <Slides>13</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13</vt:i4>
      </vt:variant>
    </vt:vector>
  </HeadingPairs>
  <TitlesOfParts>
    <vt:vector size="19" baseType="lpstr">
      <vt:lpstr>Arial</vt:lpstr>
      <vt:lpstr>Calibri</vt:lpstr>
      <vt:lpstr>Trebuchet MS</vt:lpstr>
      <vt:lpstr>Wingdings</vt:lpstr>
      <vt:lpstr>Wingdings 3</vt:lpstr>
      <vt:lpstr>Facette</vt:lpstr>
      <vt:lpstr>ORIGINE DU DISPOSITIF IPPrénat</vt:lpstr>
      <vt:lpstr>VIGNETTE CLINIQUE  Mr et Mme R </vt:lpstr>
      <vt:lpstr>ORIENTATIONS</vt:lpstr>
      <vt:lpstr>LA GROSSESSE</vt:lpstr>
      <vt:lpstr>FIN DE LA GROSSESSE</vt:lpstr>
      <vt:lpstr>LA NAISSANCE ET LE SEJOUR A LA MATERNITE</vt:lpstr>
      <vt:lpstr>ANNONCE DE LA TRANSMISSION </vt:lpstr>
      <vt:lpstr>ANNONCE DU PLACEMENT ET SUITE</vt:lpstr>
      <vt:lpstr>AVANT, DES DYSFONCTIONNEMENTS</vt:lpstr>
      <vt:lpstr>REPERCUSSIONS DE CES DYSFONCTIONNEMENTS</vt:lpstr>
      <vt:lpstr>LES SOLUTIONS</vt:lpstr>
      <vt:lpstr>DES PROCEDURES</vt:lpstr>
      <vt:lpstr>DES FORMATIONS</vt:lpstr>
    </vt:vector>
  </TitlesOfParts>
  <Company>Conseil Général de la Vienne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ORIGINE DU DISPOSITIF IPPrénat</dc:title>
  <dc:creator>WALLART Cécile</dc:creator>
  <cp:lastModifiedBy>SIMON CECILE</cp:lastModifiedBy>
  <cp:revision>64</cp:revision>
  <dcterms:created xsi:type="dcterms:W3CDTF">2018-02-22T09:40:53Z</dcterms:created>
  <dcterms:modified xsi:type="dcterms:W3CDTF">2018-06-04T19:29:16Z</dcterms:modified>
</cp:coreProperties>
</file>