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3"/>
  </p:notesMasterIdLst>
  <p:sldIdLst>
    <p:sldId id="256" r:id="rId2"/>
    <p:sldId id="257" r:id="rId3"/>
    <p:sldId id="258" r:id="rId4"/>
    <p:sldId id="286" r:id="rId5"/>
    <p:sldId id="260" r:id="rId6"/>
    <p:sldId id="281" r:id="rId7"/>
    <p:sldId id="287" r:id="rId8"/>
    <p:sldId id="288" r:id="rId9"/>
    <p:sldId id="289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E3ECF5"/>
    <a:srgbClr val="CFDDE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44" autoAdjust="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0E42-D180-4FF3-A948-D96CA4FB69B4}" type="datetimeFigureOut">
              <a:rPr lang="fr-FR" smtClean="0"/>
              <a:t>05/06/2018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659FF-9049-431F-A80E-6DE3D85708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1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59FF-9049-431F-A80E-6DE3D85708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095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59FF-9049-431F-A80E-6DE3D85708B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31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59FF-9049-431F-A80E-6DE3D85708B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21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59FF-9049-431F-A80E-6DE3D85708B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44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59FF-9049-431F-A80E-6DE3D85708B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49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59FF-9049-431F-A80E-6DE3D85708B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13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05/06/2018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9442" y="692697"/>
            <a:ext cx="7117180" cy="4084684"/>
          </a:xfrm>
        </p:spPr>
        <p:txBody>
          <a:bodyPr/>
          <a:lstStyle/>
          <a:p>
            <a:r>
              <a:rPr lang="fr-FR" sz="3600" dirty="0" smtClean="0"/>
              <a:t>L’accompagnement en prénatal, entre prévenir et protéger :</a:t>
            </a:r>
            <a:br>
              <a:rPr lang="fr-FR" sz="3600" dirty="0" smtClean="0"/>
            </a:br>
            <a:r>
              <a:rPr lang="fr-FR" sz="3600" dirty="0" smtClean="0"/>
              <a:t>quelle bienveillance possible 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Le temps à la maternité </a:t>
            </a:r>
            <a:b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de Châtellerault…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5157192"/>
            <a:ext cx="7117180" cy="861420"/>
          </a:xfrm>
        </p:spPr>
        <p:txBody>
          <a:bodyPr/>
          <a:lstStyle/>
          <a:p>
            <a:r>
              <a:rPr lang="fr-FR" dirty="0" smtClean="0"/>
              <a:t>IRI </a:t>
            </a:r>
            <a:r>
              <a:rPr lang="fr-FR" dirty="0" err="1" smtClean="0"/>
              <a:t>Takako</a:t>
            </a:r>
            <a:r>
              <a:rPr lang="fr-FR" dirty="0"/>
              <a:t> </a:t>
            </a:r>
            <a:r>
              <a:rPr lang="fr-FR" dirty="0" smtClean="0"/>
              <a:t>- 7 juin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28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F81BD"/>
                </a:solidFill>
              </a:rPr>
              <a:t>6- Pour conclure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700808"/>
            <a:ext cx="7920880" cy="489654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L’accompagnement </a:t>
            </a:r>
            <a:r>
              <a:rPr lang="fr-FR" sz="2400" dirty="0" err="1" smtClean="0"/>
              <a:t>pluriprofessionnel</a:t>
            </a:r>
            <a:endParaRPr lang="fr-FR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Des compétences complémentaires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Plusieurs institutions travaillent en équipe</a:t>
            </a:r>
          </a:p>
          <a:p>
            <a:r>
              <a:rPr lang="fr-FR" sz="2400" dirty="0" smtClean="0"/>
              <a:t>L’IPP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Une anticipation </a:t>
            </a:r>
            <a:r>
              <a:rPr lang="fr-FR" sz="2000" dirty="0"/>
              <a:t>et </a:t>
            </a:r>
            <a:r>
              <a:rPr lang="fr-FR" sz="2000" dirty="0" smtClean="0"/>
              <a:t>une mobilisation au cas par cas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Réduit </a:t>
            </a:r>
            <a:r>
              <a:rPr lang="fr-FR" sz="2000" dirty="0"/>
              <a:t>la durée de </a:t>
            </a:r>
            <a:r>
              <a:rPr lang="fr-FR" sz="2000" dirty="0" smtClean="0"/>
              <a:t>séjour</a:t>
            </a:r>
            <a:endParaRPr lang="fr-FR" sz="2400" dirty="0" smtClean="0"/>
          </a:p>
          <a:p>
            <a:r>
              <a:rPr lang="fr-FR" sz="2400" dirty="0" smtClean="0"/>
              <a:t>Connaitre ses limites pour mieux accompagner</a:t>
            </a:r>
          </a:p>
          <a:p>
            <a:r>
              <a:rPr lang="fr-FR" sz="2400" dirty="0" smtClean="0"/>
              <a:t>Plus </a:t>
            </a:r>
            <a:r>
              <a:rPr lang="fr-FR" sz="2400" dirty="0"/>
              <a:t>que les moyens une </a:t>
            </a:r>
            <a:r>
              <a:rPr lang="fr-FR" sz="2400" dirty="0" smtClean="0"/>
              <a:t>volonté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674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8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r>
              <a:rPr lang="fr-FR" dirty="0" smtClean="0">
                <a:solidFill>
                  <a:srgbClr val="4F81BD"/>
                </a:solidFill>
              </a:rPr>
              <a:t>1- Où?</a:t>
            </a:r>
            <a:endParaRPr lang="fr-FR" dirty="0">
              <a:solidFill>
                <a:srgbClr val="4F81BD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16351"/>
            <a:ext cx="6403053" cy="4052888"/>
          </a:xfrm>
        </p:spPr>
      </p:pic>
      <p:sp>
        <p:nvSpPr>
          <p:cNvPr id="6" name="ZoneTexte 5"/>
          <p:cNvSpPr txBox="1"/>
          <p:nvPr/>
        </p:nvSpPr>
        <p:spPr>
          <a:xfrm>
            <a:off x="3957102" y="4889039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Poitiers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73743" y="2074680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Tours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20574" y="3909773"/>
            <a:ext cx="204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Châtellerault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>
            <a:stCxn id="6" idx="0"/>
          </p:cNvCxnSpPr>
          <p:nvPr/>
        </p:nvCxnSpPr>
        <p:spPr>
          <a:xfrm flipV="1">
            <a:off x="4603273" y="4234921"/>
            <a:ext cx="289934" cy="65411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7" idx="2"/>
          </p:cNvCxnSpPr>
          <p:nvPr/>
        </p:nvCxnSpPr>
        <p:spPr>
          <a:xfrm flipV="1">
            <a:off x="4973743" y="2474790"/>
            <a:ext cx="499496" cy="1476989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893207" y="4377314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45 km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69398" y="302861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70 km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331639" y="5462646"/>
            <a:ext cx="640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Maternité type 1 - 920 naissances en 2017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881607" y="1629421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Angers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17" grpId="0"/>
      <p:bldP spid="1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F81BD"/>
                </a:solidFill>
              </a:rPr>
              <a:t>2- </a:t>
            </a:r>
            <a:r>
              <a:rPr lang="fr-FR" dirty="0">
                <a:solidFill>
                  <a:srgbClr val="4F81BD"/>
                </a:solidFill>
              </a:rPr>
              <a:t>L</a:t>
            </a:r>
            <a:r>
              <a:rPr lang="fr-FR" dirty="0" smtClean="0">
                <a:solidFill>
                  <a:srgbClr val="4F81BD"/>
                </a:solidFill>
              </a:rPr>
              <a:t>es équipes… 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Équipe </a:t>
            </a:r>
            <a:r>
              <a:rPr lang="fr-FR" sz="2400" dirty="0" smtClean="0"/>
              <a:t>maternité</a:t>
            </a:r>
            <a:endParaRPr lang="fr-FR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Sages-femmes, auxiliaires de puériculture, médecins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1 sage-femme cadre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1 assistante sociale PASS</a:t>
            </a:r>
          </a:p>
          <a:p>
            <a:r>
              <a:rPr lang="fr-FR" sz="2400" dirty="0" smtClean="0"/>
              <a:t>Équipe </a:t>
            </a:r>
            <a:r>
              <a:rPr lang="fr-FR" sz="2400" dirty="0" err="1" smtClean="0"/>
              <a:t>pédopsy</a:t>
            </a:r>
            <a:r>
              <a:rPr lang="fr-FR" sz="2400" dirty="0" smtClean="0"/>
              <a:t> </a:t>
            </a:r>
            <a:r>
              <a:rPr lang="fr-FR" sz="2400" dirty="0" err="1" smtClean="0"/>
              <a:t>Laborit</a:t>
            </a:r>
            <a:endParaRPr lang="fr-FR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1 psychologue 50%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1 IDE temps partiel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1 interne psychiatre temps partiel</a:t>
            </a:r>
          </a:p>
          <a:p>
            <a:r>
              <a:rPr lang="fr-FR" sz="2400" dirty="0" smtClean="0"/>
              <a:t>Territoire : PMI, ASE, UMB, PRISM, police, professionnels libéraux…</a:t>
            </a:r>
          </a:p>
        </p:txBody>
      </p:sp>
    </p:spTree>
    <p:extLst>
      <p:ext uri="{BB962C8B-B14F-4D97-AF65-F5344CB8AC3E}">
        <p14:creationId xmlns:p14="http://schemas.microsoft.com/office/powerpoint/2010/main" val="6897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95006" cy="924475"/>
          </a:xfrm>
        </p:spPr>
        <p:txBody>
          <a:bodyPr/>
          <a:lstStyle/>
          <a:p>
            <a:r>
              <a:rPr lang="fr-FR" dirty="0" smtClean="0">
                <a:solidFill>
                  <a:srgbClr val="4F81BD"/>
                </a:solidFill>
              </a:rPr>
              <a:t>3- </a:t>
            </a:r>
            <a:r>
              <a:rPr lang="fr-FR" dirty="0">
                <a:solidFill>
                  <a:srgbClr val="4F81BD"/>
                </a:solidFill>
              </a:rPr>
              <a:t>L’accompagnement en maternité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5" y="1168386"/>
            <a:ext cx="8331628" cy="45023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8" y="1157746"/>
            <a:ext cx="8560240" cy="43436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7" y="1168386"/>
            <a:ext cx="8414182" cy="43499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1" y="1228714"/>
            <a:ext cx="8414182" cy="42293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1233949"/>
            <a:ext cx="8426883" cy="419121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2" y="1217383"/>
            <a:ext cx="8396581" cy="4207781"/>
          </a:xfrm>
        </p:spPr>
      </p:pic>
    </p:spTree>
    <p:extLst>
      <p:ext uri="{BB962C8B-B14F-4D97-AF65-F5344CB8AC3E}">
        <p14:creationId xmlns:p14="http://schemas.microsoft.com/office/powerpoint/2010/main" val="29825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r>
              <a:rPr lang="fr-FR" dirty="0" smtClean="0">
                <a:solidFill>
                  <a:srgbClr val="4F81BD"/>
                </a:solidFill>
              </a:rPr>
              <a:t>4- En pratique… Jennifer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512052"/>
              </p:ext>
            </p:extLst>
          </p:nvPr>
        </p:nvGraphicFramePr>
        <p:xfrm>
          <a:off x="395536" y="980728"/>
          <a:ext cx="8352928" cy="547260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7768"/>
                <a:gridCol w="1128773"/>
                <a:gridCol w="2257548"/>
                <a:gridCol w="1881290"/>
                <a:gridCol w="2257549"/>
              </a:tblGrid>
              <a:tr h="574286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Année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Contexte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Grossesse</a:t>
                      </a:r>
                    </a:p>
                    <a:p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Séjour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Suites 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227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2009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26 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1</a:t>
                      </a:r>
                      <a:r>
                        <a:rPr lang="fr-FR" sz="1400" baseline="30000" dirty="0" smtClean="0"/>
                        <a:t>er</a:t>
                      </a:r>
                      <a:r>
                        <a:rPr lang="fr-FR" sz="1400" dirty="0" smtClean="0"/>
                        <a:t> conjoint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 Suivie CHU</a:t>
                      </a:r>
                    </a:p>
                    <a:p>
                      <a:r>
                        <a:rPr lang="fr-FR" sz="1400" dirty="0" smtClean="0"/>
                        <a:t>- Inquiétudes non communiquées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 Garçon</a:t>
                      </a:r>
                      <a:r>
                        <a:rPr lang="fr-FR" sz="1400" baseline="0" dirty="0" smtClean="0"/>
                        <a:t> - </a:t>
                      </a:r>
                      <a:r>
                        <a:rPr lang="fr-FR" sz="1400" dirty="0" smtClean="0"/>
                        <a:t>AA</a:t>
                      </a:r>
                    </a:p>
                    <a:p>
                      <a:r>
                        <a:rPr lang="fr-FR" sz="1400" dirty="0" smtClean="0"/>
                        <a:t>- Inquiétudes</a:t>
                      </a:r>
                      <a:r>
                        <a:rPr lang="fr-FR" sz="1400" baseline="0" dirty="0" smtClean="0"/>
                        <a:t> J2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 Sortie J11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400" dirty="0" smtClean="0"/>
                        <a:t>- Assistante maternelle N + WE</a:t>
                      </a:r>
                      <a:r>
                        <a:rPr lang="fr-FR" sz="1400" baseline="0" dirty="0" smtClean="0"/>
                        <a:t> - </a:t>
                      </a:r>
                      <a:r>
                        <a:rPr lang="fr-FR" sz="1400" dirty="0" smtClean="0"/>
                        <a:t>TISF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400" dirty="0" smtClean="0"/>
                        <a:t>- OPP plus tard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36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2011</a:t>
                      </a:r>
                    </a:p>
                    <a:p>
                      <a:r>
                        <a:rPr lang="fr-FR" sz="1400" dirty="0" smtClean="0"/>
                        <a:t>28 ans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r>
                        <a:rPr lang="fr-FR" sz="1400" baseline="30000" dirty="0" smtClean="0"/>
                        <a:t>ème</a:t>
                      </a:r>
                      <a:r>
                        <a:rPr lang="fr-FR" sz="1400" dirty="0" smtClean="0"/>
                        <a:t> conjoint</a:t>
                      </a:r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r>
                        <a:rPr lang="fr-FR" sz="1400" dirty="0" smtClean="0"/>
                        <a:t>Violence conjugale</a:t>
                      </a:r>
                      <a:endParaRPr lang="fr-FR" sz="1400" dirty="0"/>
                    </a:p>
                    <a:p>
                      <a:r>
                        <a:rPr lang="fr-FR" sz="1400" dirty="0" smtClean="0"/>
                        <a:t>Couple</a:t>
                      </a:r>
                      <a:r>
                        <a:rPr lang="fr-FR" sz="1400" baseline="0" dirty="0" smtClean="0"/>
                        <a:t> impulsif</a:t>
                      </a:r>
                      <a:endParaRPr lang="fr-FR" sz="1400" dirty="0" smtClean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 Suivie gynéco ville</a:t>
                      </a:r>
                    </a:p>
                    <a:p>
                      <a:r>
                        <a:rPr lang="fr-FR" sz="1400" dirty="0" smtClean="0"/>
                        <a:t>- Parents pas informés des</a:t>
                      </a:r>
                      <a:r>
                        <a:rPr lang="fr-FR" sz="1400" baseline="0" dirty="0" smtClean="0"/>
                        <a:t> inquiétudes</a:t>
                      </a:r>
                    </a:p>
                    <a:p>
                      <a:r>
                        <a:rPr lang="fr-FR" sz="1400" baseline="0" dirty="0" smtClean="0"/>
                        <a:t>- Point PMI : pas de CAT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 Fille</a:t>
                      </a:r>
                      <a:r>
                        <a:rPr lang="fr-FR" sz="1400" baseline="0" dirty="0" smtClean="0"/>
                        <a:t> - </a:t>
                      </a:r>
                      <a:r>
                        <a:rPr lang="fr-FR" sz="1400" dirty="0" smtClean="0"/>
                        <a:t>AM</a:t>
                      </a:r>
                    </a:p>
                    <a:p>
                      <a:r>
                        <a:rPr lang="fr-FR" sz="1400" dirty="0" smtClean="0"/>
                        <a:t>- Observations maternité</a:t>
                      </a:r>
                    </a:p>
                    <a:p>
                      <a:r>
                        <a:rPr lang="fr-FR" sz="1400" dirty="0" smtClean="0"/>
                        <a:t>- Évaluation PRISM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 Sortie J3</a:t>
                      </a:r>
                    </a:p>
                    <a:p>
                      <a:r>
                        <a:rPr lang="fr-FR" sz="1400" dirty="0" smtClean="0"/>
                        <a:t>- OPP </a:t>
                      </a:r>
                    </a:p>
                    <a:p>
                      <a:r>
                        <a:rPr lang="fr-FR" sz="1400" dirty="0" smtClean="0"/>
                        <a:t>- Annonce</a:t>
                      </a:r>
                      <a:r>
                        <a:rPr lang="fr-FR" sz="1400" baseline="0" dirty="0" smtClean="0"/>
                        <a:t> bureau psychologue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36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2013</a:t>
                      </a:r>
                    </a:p>
                    <a:p>
                      <a:r>
                        <a:rPr lang="fr-FR" sz="1400" dirty="0" smtClean="0"/>
                        <a:t>30 ans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 Suivie</a:t>
                      </a:r>
                      <a:r>
                        <a:rPr lang="fr-FR" sz="1400" baseline="0" dirty="0" smtClean="0"/>
                        <a:t> gynéco ville</a:t>
                      </a:r>
                    </a:p>
                    <a:p>
                      <a:r>
                        <a:rPr lang="fr-FR" sz="1400" baseline="0" dirty="0" smtClean="0"/>
                        <a:t>- Synthèse</a:t>
                      </a:r>
                    </a:p>
                    <a:p>
                      <a:r>
                        <a:rPr lang="fr-FR" sz="1400" baseline="0" dirty="0" smtClean="0"/>
                        <a:t>IPP par PMI (MJIE)</a:t>
                      </a:r>
                    </a:p>
                    <a:p>
                      <a:r>
                        <a:rPr lang="fr-FR" sz="1400" baseline="0" dirty="0" smtClean="0"/>
                        <a:t>- Parents pas informés</a:t>
                      </a:r>
                    </a:p>
                    <a:p>
                      <a:r>
                        <a:rPr lang="fr-FR" sz="1400" baseline="0" dirty="0" smtClean="0"/>
                        <a:t>- Refus PMI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 DAW</a:t>
                      </a:r>
                    </a:p>
                    <a:p>
                      <a:r>
                        <a:rPr lang="fr-FR" sz="1400" dirty="0" smtClean="0"/>
                        <a:t>Fille -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AA</a:t>
                      </a:r>
                    </a:p>
                    <a:p>
                      <a:r>
                        <a:rPr lang="fr-FR" sz="1400" dirty="0" smtClean="0"/>
                        <a:t>- Évaluation maternité biais ++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 Sortie J2</a:t>
                      </a:r>
                    </a:p>
                    <a:p>
                      <a:r>
                        <a:rPr lang="fr-FR" sz="1400" dirty="0" smtClean="0"/>
                        <a:t>- OPP</a:t>
                      </a:r>
                    </a:p>
                    <a:p>
                      <a:r>
                        <a:rPr lang="fr-FR" sz="1400" dirty="0" smtClean="0"/>
                        <a:t>- Annonce domicile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36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2015</a:t>
                      </a:r>
                    </a:p>
                    <a:p>
                      <a:r>
                        <a:rPr lang="fr-FR" sz="1400" dirty="0" smtClean="0"/>
                        <a:t>32 ans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 Suivie gynéco ville </a:t>
                      </a:r>
                    </a:p>
                    <a:p>
                      <a:r>
                        <a:rPr lang="fr-FR" sz="1400" dirty="0" smtClean="0"/>
                        <a:t>- 2</a:t>
                      </a:r>
                      <a:r>
                        <a:rPr lang="fr-FR" sz="1400" baseline="0" dirty="0" smtClean="0"/>
                        <a:t> synthèses</a:t>
                      </a:r>
                    </a:p>
                    <a:p>
                      <a:r>
                        <a:rPr lang="fr-FR" sz="1400" baseline="0" dirty="0" smtClean="0"/>
                        <a:t>- IPP par ASE (OPP)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 Fille</a:t>
                      </a:r>
                      <a:r>
                        <a:rPr lang="fr-FR" sz="1400" baseline="0" dirty="0" smtClean="0"/>
                        <a:t> - </a:t>
                      </a:r>
                      <a:r>
                        <a:rPr lang="fr-FR" sz="1400" dirty="0" smtClean="0"/>
                        <a:t>AM</a:t>
                      </a:r>
                    </a:p>
                    <a:p>
                      <a:r>
                        <a:rPr lang="fr-FR" sz="1400" dirty="0" smtClean="0"/>
                        <a:t>- Pas d’évaluation maternité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- Sortie J3</a:t>
                      </a:r>
                    </a:p>
                    <a:p>
                      <a:r>
                        <a:rPr lang="fr-FR" sz="1400" dirty="0" smtClean="0"/>
                        <a:t>- OPP</a:t>
                      </a:r>
                    </a:p>
                    <a:p>
                      <a:r>
                        <a:rPr lang="fr-FR" sz="1400" dirty="0" smtClean="0"/>
                        <a:t>- Annonce</a:t>
                      </a:r>
                      <a:r>
                        <a:rPr lang="fr-FR" sz="1400" baseline="0" dirty="0" smtClean="0"/>
                        <a:t> bureau AS PASS : mère seule. Pouponnière</a:t>
                      </a:r>
                      <a:endParaRPr lang="fr-FR" sz="1400" dirty="0" smtClean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4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F81BD"/>
                </a:solidFill>
              </a:rPr>
              <a:t>5- Difficultés de l’équipe maternité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42995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Repérer les éléments d’inquiétude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2009 : A J2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err="1" smtClean="0">
                <a:solidFill>
                  <a:srgbClr val="4F81BD"/>
                </a:solidFill>
              </a:rPr>
              <a:t>Auj</a:t>
            </a:r>
            <a:r>
              <a:rPr lang="fr-FR" sz="2000" dirty="0" smtClean="0">
                <a:solidFill>
                  <a:srgbClr val="4F81BD"/>
                </a:solidFill>
              </a:rPr>
              <a:t> : pas de délai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 marL="457200" lvl="1" indent="0">
              <a:buNone/>
            </a:pPr>
            <a:endParaRPr lang="fr-FR" sz="2000" dirty="0" smtClean="0"/>
          </a:p>
          <a:p>
            <a:r>
              <a:rPr lang="fr-FR" sz="2400" dirty="0" smtClean="0"/>
              <a:t>Coordination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2009-2011 : Pauvre. SF PMI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err="1" smtClean="0">
                <a:solidFill>
                  <a:srgbClr val="4F81BD"/>
                </a:solidFill>
              </a:rPr>
              <a:t>Auj</a:t>
            </a:r>
            <a:r>
              <a:rPr lang="fr-FR" sz="2000" dirty="0" smtClean="0">
                <a:solidFill>
                  <a:srgbClr val="4F81BD"/>
                </a:solidFill>
              </a:rPr>
              <a:t> : trio SF cadre / AS PASS / Psychologue</a:t>
            </a:r>
          </a:p>
          <a:p>
            <a:pPr marL="457200" lvl="1" indent="0">
              <a:buNone/>
            </a:pP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1413692" cy="10591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33" y="4005064"/>
            <a:ext cx="1043426" cy="9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Concilier les contraintes administratives et l’accompagnement des parents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2009 : Durée du séjour</a:t>
            </a:r>
            <a:endParaRPr lang="fr-FR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Prise en charge des vulnérabilités</a:t>
            </a:r>
            <a:endParaRPr lang="fr-FR" sz="2000" dirty="0"/>
          </a:p>
          <a:p>
            <a:endParaRPr lang="fr-FR" dirty="0" smtClean="0"/>
          </a:p>
          <a:p>
            <a:r>
              <a:rPr lang="fr-FR" sz="2400" dirty="0"/>
              <a:t>Retrouver chronologiquement les faits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2011 : Tenue </a:t>
            </a:r>
            <a:r>
              <a:rPr lang="fr-FR" sz="2000" dirty="0"/>
              <a:t>du dossier médical et administratif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2013 : </a:t>
            </a:r>
            <a:r>
              <a:rPr lang="fr-FR" sz="2000" dirty="0" smtClean="0">
                <a:solidFill>
                  <a:srgbClr val="4F81BD"/>
                </a:solidFill>
              </a:rPr>
              <a:t>Fiche </a:t>
            </a:r>
            <a:r>
              <a:rPr lang="fr-FR" sz="2000" dirty="0">
                <a:solidFill>
                  <a:srgbClr val="4F81BD"/>
                </a:solidFill>
              </a:rPr>
              <a:t>psychosociale </a:t>
            </a:r>
            <a:r>
              <a:rPr lang="fr-FR" sz="2000" dirty="0"/>
              <a:t>en place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2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Evoquer aux parents les inquiétudes de l’équipe en anténatal ou postnatal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2013 : Menaces </a:t>
            </a:r>
            <a:endParaRPr lang="fr-FR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4F81BD"/>
                </a:solidFill>
              </a:rPr>
              <a:t>Le plus rapidement possible en anténatal </a:t>
            </a:r>
            <a:endParaRPr lang="fr-FR" sz="2000" dirty="0" smtClean="0">
              <a:solidFill>
                <a:srgbClr val="4F81BD"/>
              </a:solidFill>
            </a:endParaRPr>
          </a:p>
          <a:p>
            <a:pPr marL="457200" lvl="1" indent="0">
              <a:buNone/>
            </a:pPr>
            <a:endParaRPr lang="fr-FR" sz="2000" dirty="0"/>
          </a:p>
          <a:p>
            <a:r>
              <a:rPr lang="fr-FR" sz="2400" dirty="0"/>
              <a:t>Garantir la sécurité du bébé, du couple, des professionnels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 smtClean="0"/>
              <a:t>2013 : </a:t>
            </a:r>
            <a:r>
              <a:rPr lang="fr-FR" sz="2000" dirty="0" smtClean="0">
                <a:solidFill>
                  <a:srgbClr val="4F81BD"/>
                </a:solidFill>
              </a:rPr>
              <a:t>Biais </a:t>
            </a:r>
            <a:r>
              <a:rPr lang="fr-FR" sz="2000" dirty="0">
                <a:solidFill>
                  <a:srgbClr val="4F81BD"/>
                </a:solidFill>
              </a:rPr>
              <a:t>d’évaluation ++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17" y="5687388"/>
            <a:ext cx="960519" cy="9605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77" y="5687388"/>
            <a:ext cx="977302" cy="9889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41" y="5701598"/>
            <a:ext cx="931401" cy="9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980728"/>
            <a:ext cx="7125112" cy="5024558"/>
          </a:xfrm>
        </p:spPr>
        <p:txBody>
          <a:bodyPr>
            <a:normAutofit fontScale="85000" lnSpcReduction="20000"/>
          </a:bodyPr>
          <a:lstStyle/>
          <a:p>
            <a:r>
              <a:rPr lang="fr-FR" sz="2600" dirty="0"/>
              <a:t>Choisir le bon lieu pour annoncer la décision du juge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 smtClean="0"/>
              <a:t>2011 : Bureau </a:t>
            </a:r>
            <a:r>
              <a:rPr lang="fr-FR" sz="2200" dirty="0"/>
              <a:t>psychologue à l’entrée du </a:t>
            </a:r>
            <a:r>
              <a:rPr lang="fr-FR" sz="2200" dirty="0" smtClean="0"/>
              <a:t>service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/>
              <a:t>2013 : Domicile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 smtClean="0"/>
              <a:t>2015 : Bureau assistante sociale très éloigné</a:t>
            </a:r>
          </a:p>
          <a:p>
            <a:pPr marL="457200" lvl="1" indent="0">
              <a:buNone/>
            </a:pPr>
            <a:r>
              <a:rPr lang="fr-FR" sz="2200" dirty="0"/>
              <a:t>	</a:t>
            </a:r>
            <a:r>
              <a:rPr lang="fr-FR" sz="2200" dirty="0" smtClean="0"/>
              <a:t>						</a:t>
            </a:r>
            <a:r>
              <a:rPr lang="fr-FR" sz="2200" dirty="0" smtClean="0">
                <a:solidFill>
                  <a:srgbClr val="4F81BD"/>
                </a:solidFill>
              </a:rPr>
              <a:t>Bureau du </a:t>
            </a:r>
            <a:r>
              <a:rPr lang="fr-FR" sz="2200" dirty="0" err="1" smtClean="0">
                <a:solidFill>
                  <a:srgbClr val="4F81BD"/>
                </a:solidFill>
              </a:rPr>
              <a:t>pédopsy</a:t>
            </a:r>
            <a:endParaRPr lang="fr-FR" sz="2200" dirty="0" smtClean="0">
              <a:solidFill>
                <a:srgbClr val="4F81BD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2600" dirty="0"/>
              <a:t>Accepter une décision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/>
              <a:t>Allaitement maternel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 smtClean="0"/>
              <a:t>2011 : La </a:t>
            </a:r>
            <a:r>
              <a:rPr lang="fr-FR" sz="2200" dirty="0"/>
              <a:t>maternité n’a pas tous les éléments permettant de faire des propositions les plus adaptées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99" y="5517232"/>
            <a:ext cx="965613" cy="9761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04" y="2708920"/>
            <a:ext cx="937063" cy="97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2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Printemps</Template>
  <TotalTime>1201</TotalTime>
  <Words>443</Words>
  <Application>Microsoft Office PowerPoint</Application>
  <PresentationFormat>Affichage à l'écran (4:3)</PresentationFormat>
  <Paragraphs>125</Paragraphs>
  <Slides>11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Spring</vt:lpstr>
      <vt:lpstr>L’accompagnement en prénatal, entre prévenir et protéger : quelle bienveillance possible ?  Le temps à la maternité  de Châtellerault…</vt:lpstr>
      <vt:lpstr>1- Où?</vt:lpstr>
      <vt:lpstr>2- Les équipes… </vt:lpstr>
      <vt:lpstr>3- L’accompagnement en maternité</vt:lpstr>
      <vt:lpstr>4- En pratique… Jennifer </vt:lpstr>
      <vt:lpstr>5- Difficultés de l’équipe maternité</vt:lpstr>
      <vt:lpstr>Présentation PowerPoint</vt:lpstr>
      <vt:lpstr>Présentation PowerPoint</vt:lpstr>
      <vt:lpstr>Présentation PowerPoint</vt:lpstr>
      <vt:lpstr>6- Pour conclure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 maternité de Châtellerault…</dc:title>
  <dc:creator>Julien</dc:creator>
  <cp:lastModifiedBy>Julien</cp:lastModifiedBy>
  <cp:revision>157</cp:revision>
  <dcterms:created xsi:type="dcterms:W3CDTF">2018-05-25T20:17:00Z</dcterms:created>
  <dcterms:modified xsi:type="dcterms:W3CDTF">2018-06-05T20:06:39Z</dcterms:modified>
</cp:coreProperties>
</file>