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handoutMasterIdLst>
    <p:handoutMasterId r:id="rId15"/>
  </p:handoutMasterIdLst>
  <p:sldIdLst>
    <p:sldId id="256" r:id="rId2"/>
    <p:sldId id="330" r:id="rId3"/>
    <p:sldId id="293" r:id="rId4"/>
    <p:sldId id="284" r:id="rId5"/>
    <p:sldId id="297" r:id="rId6"/>
    <p:sldId id="332" r:id="rId7"/>
    <p:sldId id="333" r:id="rId8"/>
    <p:sldId id="338" r:id="rId9"/>
    <p:sldId id="331" r:id="rId10"/>
    <p:sldId id="334" r:id="rId11"/>
    <p:sldId id="335" r:id="rId12"/>
    <p:sldId id="286" r:id="rId13"/>
    <p:sldId id="32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739ED-91C9-486A-BC22-7B2B93377205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C1348AFD-1ADE-4183-A977-9C8EE3EB06E6}">
      <dgm:prSet phldrT="[Texte]"/>
      <dgm:spPr/>
      <dgm:t>
        <a:bodyPr/>
        <a:lstStyle/>
        <a:p>
          <a:r>
            <a:rPr lang="fr-FR" dirty="0" smtClean="0"/>
            <a:t>En prénatal</a:t>
          </a:r>
          <a:endParaRPr lang="fr-FR" dirty="0"/>
        </a:p>
      </dgm:t>
    </dgm:pt>
    <dgm:pt modelId="{EE618606-74DD-4F0E-AC2F-AC614B950582}" type="parTrans" cxnId="{7062407D-4408-48A2-BB77-D1810B166050}">
      <dgm:prSet/>
      <dgm:spPr/>
      <dgm:t>
        <a:bodyPr/>
        <a:lstStyle/>
        <a:p>
          <a:endParaRPr lang="fr-FR"/>
        </a:p>
      </dgm:t>
    </dgm:pt>
    <dgm:pt modelId="{CCE07E75-22C1-40FA-8E0B-FD87A91B3723}" type="sibTrans" cxnId="{7062407D-4408-48A2-BB77-D1810B166050}">
      <dgm:prSet/>
      <dgm:spPr/>
      <dgm:t>
        <a:bodyPr/>
        <a:lstStyle/>
        <a:p>
          <a:endParaRPr lang="fr-FR"/>
        </a:p>
      </dgm:t>
    </dgm:pt>
    <dgm:pt modelId="{F80B2B32-6BC2-4C11-97A0-BA2F2E31F736}">
      <dgm:prSet phldrT="[Texte]"/>
      <dgm:spPr/>
      <dgm:t>
        <a:bodyPr/>
        <a:lstStyle/>
        <a:p>
          <a:r>
            <a:rPr lang="fr-FR" dirty="0" smtClean="0"/>
            <a:t>À la maternité</a:t>
          </a:r>
          <a:endParaRPr lang="fr-FR" dirty="0"/>
        </a:p>
      </dgm:t>
    </dgm:pt>
    <dgm:pt modelId="{E8B20481-1949-4C43-9CD9-B74F3A5F059E}" type="parTrans" cxnId="{AC6C58F5-46E3-49C6-8C6A-7E6634B0BF41}">
      <dgm:prSet/>
      <dgm:spPr/>
      <dgm:t>
        <a:bodyPr/>
        <a:lstStyle/>
        <a:p>
          <a:endParaRPr lang="fr-FR"/>
        </a:p>
      </dgm:t>
    </dgm:pt>
    <dgm:pt modelId="{C60EFB3B-3BF8-46B0-A0DA-9D7BF0006E1E}" type="sibTrans" cxnId="{AC6C58F5-46E3-49C6-8C6A-7E6634B0BF41}">
      <dgm:prSet/>
      <dgm:spPr/>
      <dgm:t>
        <a:bodyPr/>
        <a:lstStyle/>
        <a:p>
          <a:endParaRPr lang="fr-FR"/>
        </a:p>
      </dgm:t>
    </dgm:pt>
    <dgm:pt modelId="{47F49C98-EC03-4299-9FE2-5482A1990ED3}">
      <dgm:prSet phldrT="[Texte]"/>
      <dgm:spPr/>
      <dgm:t>
        <a:bodyPr/>
        <a:lstStyle/>
        <a:p>
          <a:r>
            <a:rPr lang="fr-FR" dirty="0" smtClean="0"/>
            <a:t>L’accueil de l’enfant</a:t>
          </a:r>
          <a:endParaRPr lang="fr-FR" dirty="0"/>
        </a:p>
      </dgm:t>
    </dgm:pt>
    <dgm:pt modelId="{75CF6F4F-2E23-4B38-82E7-765F259EB403}" type="parTrans" cxnId="{12FDC22F-472D-41D0-8C50-FE1F8A28CDFC}">
      <dgm:prSet/>
      <dgm:spPr/>
      <dgm:t>
        <a:bodyPr/>
        <a:lstStyle/>
        <a:p>
          <a:endParaRPr lang="fr-FR"/>
        </a:p>
      </dgm:t>
    </dgm:pt>
    <dgm:pt modelId="{7FB8FC6E-C80B-4382-A4E5-55A4EC9D6B68}" type="sibTrans" cxnId="{12FDC22F-472D-41D0-8C50-FE1F8A28CDFC}">
      <dgm:prSet/>
      <dgm:spPr/>
      <dgm:t>
        <a:bodyPr/>
        <a:lstStyle/>
        <a:p>
          <a:endParaRPr lang="fr-FR"/>
        </a:p>
      </dgm:t>
    </dgm:pt>
    <dgm:pt modelId="{1B9A264D-F948-4A4E-B896-75FF1E304507}" type="pres">
      <dgm:prSet presAssocID="{8B3739ED-91C9-486A-BC22-7B2B93377205}" presName="Name0" presStyleCnt="0">
        <dgm:presLayoutVars>
          <dgm:dir/>
          <dgm:animLvl val="lvl"/>
          <dgm:resizeHandles val="exact"/>
        </dgm:presLayoutVars>
      </dgm:prSet>
      <dgm:spPr/>
    </dgm:pt>
    <dgm:pt modelId="{F11DFDB7-5111-4869-8896-64E1E7C3134D}" type="pres">
      <dgm:prSet presAssocID="{C1348AFD-1ADE-4183-A977-9C8EE3EB06E6}" presName="parTxOnly" presStyleLbl="node1" presStyleIdx="0" presStyleCnt="3" custScaleY="55503" custLinFactY="-17496" custLinFactNeighborX="-82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802661-555B-4F3B-A6D1-A223825C4CA0}" type="pres">
      <dgm:prSet presAssocID="{CCE07E75-22C1-40FA-8E0B-FD87A91B3723}" presName="parTxOnlySpace" presStyleCnt="0"/>
      <dgm:spPr/>
    </dgm:pt>
    <dgm:pt modelId="{B3EB46E5-A388-4431-9F27-391037BA71B5}" type="pres">
      <dgm:prSet presAssocID="{F80B2B32-6BC2-4C11-97A0-BA2F2E31F736}" presName="parTxOnly" presStyleLbl="node1" presStyleIdx="1" presStyleCnt="3" custScaleY="54138" custLinFactY="-16189" custLinFactNeighborX="40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68DC79-12F1-4558-8E5E-B004EC59F738}" type="pres">
      <dgm:prSet presAssocID="{C60EFB3B-3BF8-46B0-A0DA-9D7BF0006E1E}" presName="parTxOnlySpace" presStyleCnt="0"/>
      <dgm:spPr/>
    </dgm:pt>
    <dgm:pt modelId="{D1401496-04DA-4B2B-B53D-387203EFCC49}" type="pres">
      <dgm:prSet presAssocID="{47F49C98-EC03-4299-9FE2-5482A1990ED3}" presName="parTxOnly" presStyleLbl="node1" presStyleIdx="2" presStyleCnt="3" custScaleY="53956" custLinFactY="-15124" custLinFactNeighborX="163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62407D-4408-48A2-BB77-D1810B166050}" srcId="{8B3739ED-91C9-486A-BC22-7B2B93377205}" destId="{C1348AFD-1ADE-4183-A977-9C8EE3EB06E6}" srcOrd="0" destOrd="0" parTransId="{EE618606-74DD-4F0E-AC2F-AC614B950582}" sibTransId="{CCE07E75-22C1-40FA-8E0B-FD87A91B3723}"/>
    <dgm:cxn modelId="{AC6C58F5-46E3-49C6-8C6A-7E6634B0BF41}" srcId="{8B3739ED-91C9-486A-BC22-7B2B93377205}" destId="{F80B2B32-6BC2-4C11-97A0-BA2F2E31F736}" srcOrd="1" destOrd="0" parTransId="{E8B20481-1949-4C43-9CD9-B74F3A5F059E}" sibTransId="{C60EFB3B-3BF8-46B0-A0DA-9D7BF0006E1E}"/>
    <dgm:cxn modelId="{75BDC5BC-4399-4AD3-932E-0A4888E1B709}" type="presOf" srcId="{8B3739ED-91C9-486A-BC22-7B2B93377205}" destId="{1B9A264D-F948-4A4E-B896-75FF1E304507}" srcOrd="0" destOrd="0" presId="urn:microsoft.com/office/officeart/2005/8/layout/chevron1"/>
    <dgm:cxn modelId="{739B0EC4-6677-47BB-8A35-21ECCE5565B1}" type="presOf" srcId="{F80B2B32-6BC2-4C11-97A0-BA2F2E31F736}" destId="{B3EB46E5-A388-4431-9F27-391037BA71B5}" srcOrd="0" destOrd="0" presId="urn:microsoft.com/office/officeart/2005/8/layout/chevron1"/>
    <dgm:cxn modelId="{12FDC22F-472D-41D0-8C50-FE1F8A28CDFC}" srcId="{8B3739ED-91C9-486A-BC22-7B2B93377205}" destId="{47F49C98-EC03-4299-9FE2-5482A1990ED3}" srcOrd="2" destOrd="0" parTransId="{75CF6F4F-2E23-4B38-82E7-765F259EB403}" sibTransId="{7FB8FC6E-C80B-4382-A4E5-55A4EC9D6B68}"/>
    <dgm:cxn modelId="{41006DA6-3F95-4760-B311-21A23384E0AA}" type="presOf" srcId="{C1348AFD-1ADE-4183-A977-9C8EE3EB06E6}" destId="{F11DFDB7-5111-4869-8896-64E1E7C3134D}" srcOrd="0" destOrd="0" presId="urn:microsoft.com/office/officeart/2005/8/layout/chevron1"/>
    <dgm:cxn modelId="{8A6DF932-AD93-4F8D-BAC3-3B5E6E238F43}" type="presOf" srcId="{47F49C98-EC03-4299-9FE2-5482A1990ED3}" destId="{D1401496-04DA-4B2B-B53D-387203EFCC49}" srcOrd="0" destOrd="0" presId="urn:microsoft.com/office/officeart/2005/8/layout/chevron1"/>
    <dgm:cxn modelId="{375658A9-35EB-4BC6-A07F-8542D51FD437}" type="presParOf" srcId="{1B9A264D-F948-4A4E-B896-75FF1E304507}" destId="{F11DFDB7-5111-4869-8896-64E1E7C3134D}" srcOrd="0" destOrd="0" presId="urn:microsoft.com/office/officeart/2005/8/layout/chevron1"/>
    <dgm:cxn modelId="{0E6AAD2D-76BC-488E-9C32-B5B09B7621F3}" type="presParOf" srcId="{1B9A264D-F948-4A4E-B896-75FF1E304507}" destId="{36802661-555B-4F3B-A6D1-A223825C4CA0}" srcOrd="1" destOrd="0" presId="urn:microsoft.com/office/officeart/2005/8/layout/chevron1"/>
    <dgm:cxn modelId="{5B711483-214A-4AD8-9451-AB9C14B77E9C}" type="presParOf" srcId="{1B9A264D-F948-4A4E-B896-75FF1E304507}" destId="{B3EB46E5-A388-4431-9F27-391037BA71B5}" srcOrd="2" destOrd="0" presId="urn:microsoft.com/office/officeart/2005/8/layout/chevron1"/>
    <dgm:cxn modelId="{7CADAA7D-DCDA-4215-B61C-9C135F6FB0EC}" type="presParOf" srcId="{1B9A264D-F948-4A4E-B896-75FF1E304507}" destId="{A868DC79-12F1-4558-8E5E-B004EC59F738}" srcOrd="3" destOrd="0" presId="urn:microsoft.com/office/officeart/2005/8/layout/chevron1"/>
    <dgm:cxn modelId="{317053FE-F233-4153-A9E6-C2A2C621B420}" type="presParOf" srcId="{1B9A264D-F948-4A4E-B896-75FF1E304507}" destId="{D1401496-04DA-4B2B-B53D-387203EFCC4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96E2D-24B2-4EA3-ABB1-57FD96D02A8E}" type="doc">
      <dgm:prSet loTypeId="urn:microsoft.com/office/officeart/2005/8/layout/chevron1" loCatId="process" qsTypeId="urn:microsoft.com/office/officeart/2005/8/quickstyle/3d1" qsCatId="3D" csTypeId="urn:microsoft.com/office/officeart/2005/8/colors/accent1_5" csCatId="accent1" phldr="1"/>
      <dgm:spPr/>
    </dgm:pt>
    <dgm:pt modelId="{B62931D8-F173-4B14-A6B5-DC13E65CFA12}">
      <dgm:prSet phldrT="[Texte]"/>
      <dgm:spPr>
        <a:ln w="19050">
          <a:solidFill>
            <a:schemeClr val="tx1"/>
          </a:solidFill>
        </a:ln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PMI</a:t>
          </a:r>
          <a:endParaRPr lang="fr-FR" b="1" dirty="0">
            <a:solidFill>
              <a:schemeClr val="tx1"/>
            </a:solidFill>
          </a:endParaRPr>
        </a:p>
      </dgm:t>
    </dgm:pt>
    <dgm:pt modelId="{9821443B-3A05-4589-958C-04DCADED30AD}" type="parTrans" cxnId="{BD577604-9BBB-472A-BFA8-859C4736E370}">
      <dgm:prSet/>
      <dgm:spPr/>
      <dgm:t>
        <a:bodyPr/>
        <a:lstStyle/>
        <a:p>
          <a:endParaRPr lang="fr-FR"/>
        </a:p>
      </dgm:t>
    </dgm:pt>
    <dgm:pt modelId="{02B03A81-8766-4F00-ACE5-DEAD53BB9B35}" type="sibTrans" cxnId="{BD577604-9BBB-472A-BFA8-859C4736E370}">
      <dgm:prSet/>
      <dgm:spPr/>
      <dgm:t>
        <a:bodyPr/>
        <a:lstStyle/>
        <a:p>
          <a:endParaRPr lang="fr-FR"/>
        </a:p>
      </dgm:t>
    </dgm:pt>
    <dgm:pt modelId="{2F934D43-080E-4FED-9A80-3CA565E3DCB7}">
      <dgm:prSet phldrT="[Texte]"/>
      <dgm:spPr>
        <a:ln w="19050">
          <a:solidFill>
            <a:schemeClr val="tx1"/>
          </a:solidFill>
        </a:ln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ASE</a:t>
          </a:r>
          <a:endParaRPr lang="fr-FR" b="1" dirty="0">
            <a:solidFill>
              <a:schemeClr val="tx1"/>
            </a:solidFill>
          </a:endParaRPr>
        </a:p>
      </dgm:t>
    </dgm:pt>
    <dgm:pt modelId="{52336746-0B06-45C5-8FC0-26A6D6006AA7}" type="parTrans" cxnId="{9E9AC439-9EBC-49F0-972D-776B659DB198}">
      <dgm:prSet/>
      <dgm:spPr/>
      <dgm:t>
        <a:bodyPr/>
        <a:lstStyle/>
        <a:p>
          <a:endParaRPr lang="fr-FR"/>
        </a:p>
      </dgm:t>
    </dgm:pt>
    <dgm:pt modelId="{B1966197-FAE7-403E-AE8D-A008F3786D27}" type="sibTrans" cxnId="{9E9AC439-9EBC-49F0-972D-776B659DB198}">
      <dgm:prSet/>
      <dgm:spPr/>
      <dgm:t>
        <a:bodyPr/>
        <a:lstStyle/>
        <a:p>
          <a:endParaRPr lang="fr-FR"/>
        </a:p>
      </dgm:t>
    </dgm:pt>
    <dgm:pt modelId="{89BAA023-2AC6-45F4-9543-EA7B13C0C1B5}" type="pres">
      <dgm:prSet presAssocID="{C9596E2D-24B2-4EA3-ABB1-57FD96D02A8E}" presName="Name0" presStyleCnt="0">
        <dgm:presLayoutVars>
          <dgm:dir/>
          <dgm:animLvl val="lvl"/>
          <dgm:resizeHandles val="exact"/>
        </dgm:presLayoutVars>
      </dgm:prSet>
      <dgm:spPr/>
    </dgm:pt>
    <dgm:pt modelId="{F886BC6A-BAFD-45BA-BD2E-7EC9AF62FF45}" type="pres">
      <dgm:prSet presAssocID="{B62931D8-F173-4B14-A6B5-DC13E65CFA12}" presName="parTxOnly" presStyleLbl="node1" presStyleIdx="0" presStyleCnt="2" custScaleX="592967" custScaleY="103723" custLinFactY="-119827" custLinFactNeighborX="20537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355EE6-C6B6-49D5-AC95-3D7A8E4ECF96}" type="pres">
      <dgm:prSet presAssocID="{02B03A81-8766-4F00-ACE5-DEAD53BB9B35}" presName="parTxOnlySpace" presStyleCnt="0"/>
      <dgm:spPr/>
    </dgm:pt>
    <dgm:pt modelId="{66A6E610-EC9B-4179-9C3B-B0391BECA000}" type="pres">
      <dgm:prSet presAssocID="{2F934D43-080E-4FED-9A80-3CA565E3DCB7}" presName="parTxOnly" presStyleLbl="node1" presStyleIdx="1" presStyleCnt="2" custScaleX="542016" custLinFactX="33885" custLinFactY="-116666" custLinFactNeighborX="100000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03FADA-DCDE-4590-B593-B4CA0EC6B713}" type="presOf" srcId="{2F934D43-080E-4FED-9A80-3CA565E3DCB7}" destId="{66A6E610-EC9B-4179-9C3B-B0391BECA000}" srcOrd="0" destOrd="0" presId="urn:microsoft.com/office/officeart/2005/8/layout/chevron1"/>
    <dgm:cxn modelId="{9E9AC439-9EBC-49F0-972D-776B659DB198}" srcId="{C9596E2D-24B2-4EA3-ABB1-57FD96D02A8E}" destId="{2F934D43-080E-4FED-9A80-3CA565E3DCB7}" srcOrd="1" destOrd="0" parTransId="{52336746-0B06-45C5-8FC0-26A6D6006AA7}" sibTransId="{B1966197-FAE7-403E-AE8D-A008F3786D27}"/>
    <dgm:cxn modelId="{33835709-054A-4E10-819E-E59A968AE243}" type="presOf" srcId="{C9596E2D-24B2-4EA3-ABB1-57FD96D02A8E}" destId="{89BAA023-2AC6-45F4-9543-EA7B13C0C1B5}" srcOrd="0" destOrd="0" presId="urn:microsoft.com/office/officeart/2005/8/layout/chevron1"/>
    <dgm:cxn modelId="{BD577604-9BBB-472A-BFA8-859C4736E370}" srcId="{C9596E2D-24B2-4EA3-ABB1-57FD96D02A8E}" destId="{B62931D8-F173-4B14-A6B5-DC13E65CFA12}" srcOrd="0" destOrd="0" parTransId="{9821443B-3A05-4589-958C-04DCADED30AD}" sibTransId="{02B03A81-8766-4F00-ACE5-DEAD53BB9B35}"/>
    <dgm:cxn modelId="{B14F30F9-529A-43AB-8559-FF518E624B78}" type="presOf" srcId="{B62931D8-F173-4B14-A6B5-DC13E65CFA12}" destId="{F886BC6A-BAFD-45BA-BD2E-7EC9AF62FF45}" srcOrd="0" destOrd="0" presId="urn:microsoft.com/office/officeart/2005/8/layout/chevron1"/>
    <dgm:cxn modelId="{032DF921-00D6-4E55-99C6-29C8B91E83F4}" type="presParOf" srcId="{89BAA023-2AC6-45F4-9543-EA7B13C0C1B5}" destId="{F886BC6A-BAFD-45BA-BD2E-7EC9AF62FF45}" srcOrd="0" destOrd="0" presId="urn:microsoft.com/office/officeart/2005/8/layout/chevron1"/>
    <dgm:cxn modelId="{22EC7573-1AA6-450E-8FCF-2E6681C429E1}" type="presParOf" srcId="{89BAA023-2AC6-45F4-9543-EA7B13C0C1B5}" destId="{59355EE6-C6B6-49D5-AC95-3D7A8E4ECF96}" srcOrd="1" destOrd="0" presId="urn:microsoft.com/office/officeart/2005/8/layout/chevron1"/>
    <dgm:cxn modelId="{B5ECEEFC-7E69-4B49-A1CE-80E75B157EBA}" type="presParOf" srcId="{89BAA023-2AC6-45F4-9543-EA7B13C0C1B5}" destId="{66A6E610-EC9B-4179-9C3B-B0391BECA00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DFDB7-5111-4869-8896-64E1E7C3134D}">
      <dsp:nvSpPr>
        <dsp:cNvPr id="0" name=""/>
        <dsp:cNvSpPr/>
      </dsp:nvSpPr>
      <dsp:spPr>
        <a:xfrm>
          <a:off x="0" y="0"/>
          <a:ext cx="3523885" cy="78234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En prénatal</a:t>
          </a:r>
          <a:endParaRPr lang="fr-FR" sz="2500" kern="1200" dirty="0"/>
        </a:p>
      </dsp:txBody>
      <dsp:txXfrm>
        <a:off x="391172" y="0"/>
        <a:ext cx="2741541" cy="782344"/>
      </dsp:txXfrm>
    </dsp:sp>
    <dsp:sp modelId="{B3EB46E5-A388-4431-9F27-391037BA71B5}">
      <dsp:nvSpPr>
        <dsp:cNvPr id="0" name=""/>
        <dsp:cNvSpPr/>
      </dsp:nvSpPr>
      <dsp:spPr>
        <a:xfrm>
          <a:off x="3175816" y="1"/>
          <a:ext cx="3523885" cy="763104"/>
        </a:xfrm>
        <a:prstGeom prst="chevron">
          <a:avLst/>
        </a:prstGeom>
        <a:gradFill rotWithShape="0">
          <a:gsLst>
            <a:gs pos="0">
              <a:schemeClr val="accent5">
                <a:hueOff val="-4990872"/>
                <a:satOff val="-7727"/>
                <a:lumOff val="0"/>
                <a:alphaOff val="0"/>
              </a:schemeClr>
            </a:gs>
            <a:gs pos="90000">
              <a:schemeClr val="accent5">
                <a:hueOff val="-4990872"/>
                <a:satOff val="-7727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-4990872"/>
                <a:satOff val="-7727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À la maternité</a:t>
          </a:r>
          <a:endParaRPr lang="fr-FR" sz="2500" kern="1200" dirty="0"/>
        </a:p>
      </dsp:txBody>
      <dsp:txXfrm>
        <a:off x="3557368" y="1"/>
        <a:ext cx="2760781" cy="763104"/>
      </dsp:txXfrm>
    </dsp:sp>
    <dsp:sp modelId="{D1401496-04DA-4B2B-B53D-387203EFCC49}">
      <dsp:nvSpPr>
        <dsp:cNvPr id="0" name=""/>
        <dsp:cNvSpPr/>
      </dsp:nvSpPr>
      <dsp:spPr>
        <a:xfrm>
          <a:off x="6348777" y="16295"/>
          <a:ext cx="3523885" cy="760538"/>
        </a:xfrm>
        <a:prstGeom prst="chevron">
          <a:avLst/>
        </a:prstGeom>
        <a:gradFill rotWithShape="0">
          <a:gsLst>
            <a:gs pos="0">
              <a:schemeClr val="accent5">
                <a:hueOff val="-9981745"/>
                <a:satOff val="-15454"/>
                <a:lumOff val="0"/>
                <a:alphaOff val="0"/>
              </a:schemeClr>
            </a:gs>
            <a:gs pos="90000">
              <a:schemeClr val="accent5">
                <a:hueOff val="-9981745"/>
                <a:satOff val="-15454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-9981745"/>
                <a:satOff val="-15454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L’accueil de l’enfant</a:t>
          </a:r>
          <a:endParaRPr lang="fr-FR" sz="2500" kern="1200" dirty="0"/>
        </a:p>
      </dsp:txBody>
      <dsp:txXfrm>
        <a:off x="6729046" y="16295"/>
        <a:ext cx="2763347" cy="760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6BC6A-BAFD-45BA-BD2E-7EC9AF62FF45}">
      <dsp:nvSpPr>
        <dsp:cNvPr id="0" name=""/>
        <dsp:cNvSpPr/>
      </dsp:nvSpPr>
      <dsp:spPr>
        <a:xfrm>
          <a:off x="19297" y="727587"/>
          <a:ext cx="5202430" cy="364007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>
              <a:solidFill>
                <a:schemeClr val="tx1"/>
              </a:solidFill>
            </a:rPr>
            <a:t>PMI</a:t>
          </a:r>
          <a:endParaRPr lang="fr-FR" sz="2100" b="1" kern="1200" dirty="0">
            <a:solidFill>
              <a:schemeClr val="tx1"/>
            </a:solidFill>
          </a:endParaRPr>
        </a:p>
      </dsp:txBody>
      <dsp:txXfrm>
        <a:off x="201301" y="727587"/>
        <a:ext cx="4838423" cy="364007"/>
      </dsp:txXfrm>
    </dsp:sp>
    <dsp:sp modelId="{66A6E610-EC9B-4179-9C3B-B0391BECA000}">
      <dsp:nvSpPr>
        <dsp:cNvPr id="0" name=""/>
        <dsp:cNvSpPr/>
      </dsp:nvSpPr>
      <dsp:spPr>
        <a:xfrm>
          <a:off x="5117254" y="745213"/>
          <a:ext cx="4755408" cy="350942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gs>
            <a:gs pos="9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>
              <a:solidFill>
                <a:schemeClr val="tx1"/>
              </a:solidFill>
            </a:rPr>
            <a:t>ASE</a:t>
          </a:r>
          <a:endParaRPr lang="fr-FR" sz="2100" b="1" kern="1200" dirty="0">
            <a:solidFill>
              <a:schemeClr val="tx1"/>
            </a:solidFill>
          </a:endParaRPr>
        </a:p>
      </dsp:txBody>
      <dsp:txXfrm>
        <a:off x="5292725" y="745213"/>
        <a:ext cx="4404466" cy="350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45A3-FA8E-4D92-83DF-7C21D54C7527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2A924-B31F-4CF3-935C-FCA3C5640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2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3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5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1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63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3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3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4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1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2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1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609" y="360609"/>
            <a:ext cx="11373408" cy="3116688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>En cas de placement,</a:t>
            </a:r>
            <a:br>
              <a:rPr lang="fr-FR" sz="4000" dirty="0" smtClean="0"/>
            </a:br>
            <a:r>
              <a:rPr lang="fr-FR" sz="4000" dirty="0" smtClean="0"/>
              <a:t> coordination de la prise en charge de l’enfant et de ses parents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609" y="5429627"/>
            <a:ext cx="11373408" cy="1267387"/>
          </a:xfrm>
        </p:spPr>
        <p:txBody>
          <a:bodyPr>
            <a:noAutofit/>
          </a:bodyPr>
          <a:lstStyle/>
          <a:p>
            <a:pPr algn="r"/>
            <a:r>
              <a:rPr lang="fr-FR" sz="28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Estelle </a:t>
            </a:r>
            <a:r>
              <a:rPr lang="fr-FR" sz="28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Russeil</a:t>
            </a:r>
            <a:r>
              <a:rPr lang="fr-FR" sz="28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, coordinatrice PMI-ASE 86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1761" y="3859967"/>
            <a:ext cx="11732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29</a:t>
            </a:r>
            <a:r>
              <a:rPr lang="fr-FR" sz="3200" b="1" baseline="30000" dirty="0" smtClean="0">
                <a:solidFill>
                  <a:srgbClr val="FFC000"/>
                </a:solidFill>
              </a:rPr>
              <a:t>e</a:t>
            </a:r>
            <a:r>
              <a:rPr lang="fr-FR" sz="3200" b="1" dirty="0" smtClean="0">
                <a:solidFill>
                  <a:srgbClr val="FFC000"/>
                </a:solidFill>
              </a:rPr>
              <a:t> journées d’étude de l’Association Nationale </a:t>
            </a:r>
          </a:p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des Sages-Femmes Territoriales</a:t>
            </a:r>
          </a:p>
          <a:p>
            <a:pPr algn="ctr"/>
            <a:r>
              <a:rPr lang="fr-FR" sz="2400" b="1" dirty="0" smtClean="0">
                <a:solidFill>
                  <a:srgbClr val="FFC000"/>
                </a:solidFill>
              </a:rPr>
              <a:t>7 et 8 juin 2018</a:t>
            </a:r>
            <a:endParaRPr lang="fr-FR" sz="2400" b="1" dirty="0">
              <a:solidFill>
                <a:srgbClr val="FFC000"/>
              </a:solidFill>
            </a:endParaRPr>
          </a:p>
          <a:p>
            <a:pPr algn="ctr"/>
            <a:endParaRPr lang="fr-FR" sz="3200" b="1" dirty="0"/>
          </a:p>
        </p:txBody>
      </p:sp>
      <p:pic>
        <p:nvPicPr>
          <p:cNvPr id="5" name="Image 4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937" y="6032722"/>
            <a:ext cx="549279" cy="523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3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La sortie de l’enfant : </a:t>
            </a:r>
            <a:br>
              <a:rPr lang="fr-FR" b="1" dirty="0">
                <a:solidFill>
                  <a:schemeClr val="accent5"/>
                </a:solidFill>
              </a:rPr>
            </a:br>
            <a:r>
              <a:rPr lang="fr-FR" b="1" dirty="0">
                <a:solidFill>
                  <a:schemeClr val="accent5"/>
                </a:solidFill>
              </a:rPr>
              <a:t>le temps à la maternité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343400"/>
          </a:xfrm>
        </p:spPr>
        <p:txBody>
          <a:bodyPr>
            <a:normAutofit/>
          </a:bodyPr>
          <a:lstStyle/>
          <a:p>
            <a:pPr lvl="0"/>
            <a:r>
              <a:rPr lang="fr-FR" sz="3200" dirty="0" smtClean="0"/>
              <a:t>Accompagner les </a:t>
            </a:r>
            <a:r>
              <a:rPr lang="fr-FR" sz="3200" dirty="0"/>
              <a:t>parents dans la préparation de la </a:t>
            </a:r>
            <a:r>
              <a:rPr lang="fr-FR" sz="3200" dirty="0" smtClean="0"/>
              <a:t>sortie: </a:t>
            </a:r>
            <a:r>
              <a:rPr lang="fr-F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laisser faire, soutenir, mettre des mots….</a:t>
            </a:r>
            <a:endParaRPr lang="fr-F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3200" dirty="0" smtClean="0"/>
              <a:t>L’équipe de la maternité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transmet les informations </a:t>
            </a:r>
            <a:r>
              <a:rPr lang="fr-FR" sz="3200" dirty="0" smtClean="0"/>
              <a:t>médicales concernant l’enfant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 parents</a:t>
            </a:r>
          </a:p>
          <a:p>
            <a:pPr lvl="0"/>
            <a:r>
              <a:rPr lang="fr-FR" sz="3200" dirty="0"/>
              <a:t> Les parents préparent leur enfant</a:t>
            </a:r>
          </a:p>
          <a:p>
            <a:pPr lvl="0"/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Sortie de l’enfant avec ses parents</a:t>
            </a:r>
            <a:r>
              <a:rPr lang="fr-FR" sz="3200" b="1" dirty="0"/>
              <a:t> </a:t>
            </a:r>
            <a:r>
              <a:rPr lang="fr-FR" sz="3200" dirty="0" smtClean="0"/>
              <a:t>accompagnée </a:t>
            </a:r>
            <a:r>
              <a:rPr lang="fr-FR" sz="3200" dirty="0"/>
              <a:t>par le Référent Unique</a:t>
            </a:r>
          </a:p>
          <a:p>
            <a:endParaRPr lang="fr-FR" sz="3200" dirty="0"/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7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La sortie de l’enfant : </a:t>
            </a:r>
            <a:br>
              <a:rPr lang="fr-FR" b="1" dirty="0">
                <a:solidFill>
                  <a:schemeClr val="accent5"/>
                </a:solidFill>
              </a:rPr>
            </a:br>
            <a:r>
              <a:rPr lang="fr-FR" b="1" dirty="0">
                <a:solidFill>
                  <a:schemeClr val="accent5"/>
                </a:solidFill>
              </a:rPr>
              <a:t>l’accueil au service petite enfance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sz="3600" dirty="0"/>
              <a:t>Accueil au service Petite enfance par le chef de service</a:t>
            </a:r>
          </a:p>
          <a:p>
            <a:pPr lvl="0"/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parents installent leur enfant sur l’Unité d’accueil </a:t>
            </a:r>
            <a:r>
              <a:rPr lang="fr-FR" sz="3600" dirty="0"/>
              <a:t>et transmettent les informations à l’équipe</a:t>
            </a:r>
          </a:p>
          <a:p>
            <a:pPr lvl="0"/>
            <a:r>
              <a:rPr lang="fr-FR" sz="3600" dirty="0"/>
              <a:t>Temps de rencontre avec le chef de service et le </a:t>
            </a:r>
            <a:r>
              <a:rPr lang="fr-FR" sz="3600" dirty="0" smtClean="0"/>
              <a:t>Référent </a:t>
            </a:r>
            <a:r>
              <a:rPr lang="fr-FR" sz="3600" dirty="0"/>
              <a:t>Unique : reprise de l’OPP et organisation des futurs DDV</a:t>
            </a:r>
          </a:p>
          <a:p>
            <a:endParaRPr lang="fr-FR" dirty="0"/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0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67723" y="607239"/>
            <a:ext cx="10571998" cy="97045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Conclusion 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3261" y="1577689"/>
            <a:ext cx="9832115" cy="4423868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6500" dirty="0"/>
              <a:t> </a:t>
            </a:r>
            <a:r>
              <a:rPr lang="fr-FR" sz="6500" dirty="0"/>
              <a:t>2015 -2017 : </a:t>
            </a:r>
            <a:r>
              <a:rPr lang="fr-FR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enfants </a:t>
            </a:r>
            <a:r>
              <a:rPr lang="fr-FR" sz="6500" dirty="0"/>
              <a:t>accueillis dés la sortie de la maternité. </a:t>
            </a:r>
            <a:endParaRPr lang="fr-FR" sz="6500" dirty="0"/>
          </a:p>
          <a:p>
            <a:pPr marL="0" indent="0">
              <a:buNone/>
            </a:pPr>
            <a:endParaRPr lang="fr-FR" sz="65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parents </a:t>
            </a:r>
            <a:r>
              <a:rPr lang="fr-FR" sz="6500" dirty="0"/>
              <a:t>présents jusqu’à l’installation de leur bébé : </a:t>
            </a:r>
          </a:p>
          <a:p>
            <a:pPr marL="0" indent="0">
              <a:buNone/>
            </a:pPr>
            <a:r>
              <a:rPr lang="fr-FR" sz="3900" dirty="0"/>
              <a:t>	- </a:t>
            </a:r>
            <a:r>
              <a:rPr lang="fr-FR" sz="4000" dirty="0"/>
              <a:t>une mère hospitalisée en psychiatrie</a:t>
            </a:r>
          </a:p>
          <a:p>
            <a:pPr marL="0" indent="0">
              <a:buNone/>
            </a:pPr>
            <a:r>
              <a:rPr lang="fr-FR" sz="4000" dirty="0"/>
              <a:t>	- 1 mère incarcérée </a:t>
            </a:r>
          </a:p>
          <a:p>
            <a:pPr marL="0" indent="0">
              <a:buNone/>
            </a:pPr>
            <a:r>
              <a:rPr lang="fr-FR" sz="4000" dirty="0"/>
              <a:t>	-  un couple qui a été présent </a:t>
            </a:r>
            <a:r>
              <a:rPr lang="fr-FR" sz="4000" dirty="0" smtClean="0"/>
              <a:t>lors du départ à la maternité mais </a:t>
            </a:r>
            <a:r>
              <a:rPr lang="fr-FR" sz="4000" dirty="0"/>
              <a:t>pas </a:t>
            </a:r>
            <a:r>
              <a:rPr lang="fr-FR" sz="4000" dirty="0" smtClean="0"/>
              <a:t>jusqu’à </a:t>
            </a:r>
            <a:r>
              <a:rPr lang="fr-FR" sz="4000" dirty="0"/>
              <a:t>l’accueil de </a:t>
            </a:r>
            <a:r>
              <a:rPr lang="fr-FR" sz="4000" dirty="0" smtClean="0"/>
              <a:t>l’enfant</a:t>
            </a:r>
          </a:p>
          <a:p>
            <a:pPr marL="0" indent="0">
              <a:buNone/>
            </a:pPr>
            <a:endParaRPr lang="fr-FR" sz="3100" dirty="0"/>
          </a:p>
          <a:p>
            <a:pPr marL="571500" indent="-571500" algn="ctr">
              <a:buFont typeface="Symbol" panose="05050102010706020507" pitchFamily="18" charset="2"/>
              <a:buChar char="®"/>
            </a:pP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</a:t>
            </a: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séparation accompagnée </a:t>
            </a:r>
            <a:endParaRPr lang="fr-FR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parents reconnus dans leur place </a:t>
            </a:r>
            <a:endParaRPr lang="fr-FR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travail autour du lien qui s’amorce….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fr-FR" sz="8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fr-FR" sz="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200" dirty="0"/>
          </a:p>
          <a:p>
            <a:pPr marL="0" indent="0">
              <a:buNone/>
            </a:pPr>
            <a:endParaRPr lang="fr-FR" sz="1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3" y="2018081"/>
            <a:ext cx="10672177" cy="511256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endParaRPr lang="fr-FR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6" name="Image 5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1094" y="6001557"/>
            <a:ext cx="538197" cy="516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4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0996" y="1275009"/>
            <a:ext cx="9966960" cy="1729942"/>
          </a:xfrm>
        </p:spPr>
        <p:txBody>
          <a:bodyPr/>
          <a:lstStyle/>
          <a:p>
            <a:r>
              <a:rPr lang="fr-FR" sz="5400" dirty="0" smtClean="0">
                <a:latin typeface="Bradley Hand ITC" panose="03070402050302030203" pitchFamily="66" charset="0"/>
              </a:rPr>
              <a:t>Merci de votre attention</a:t>
            </a:r>
            <a:endParaRPr lang="fr-FR" sz="5400" dirty="0">
              <a:latin typeface="Bradley Hand ITC" panose="03070402050302030203" pitchFamily="66" charset="0"/>
            </a:endParaRPr>
          </a:p>
        </p:txBody>
      </p:sp>
      <p:pic>
        <p:nvPicPr>
          <p:cNvPr id="3" name="Image 2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0" y="5989320"/>
            <a:ext cx="562055" cy="544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6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Genèse de cette nouvelle mission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Schéma Enfance Famille 2014-2019 </a:t>
            </a:r>
            <a:r>
              <a:rPr lang="fr-FR" sz="2800" dirty="0"/>
              <a:t>: « </a:t>
            </a:r>
            <a:r>
              <a:rPr lang="fr-FR" sz="2800" i="1" dirty="0"/>
              <a:t>Actualiser et Optimiser la prise en charge des situations préoccupantes en prénatal </a:t>
            </a:r>
            <a:r>
              <a:rPr lang="fr-FR" sz="2800" dirty="0"/>
              <a:t>»</a:t>
            </a:r>
          </a:p>
          <a:p>
            <a:pPr algn="just"/>
            <a:r>
              <a:rPr lang="fr-FR" sz="2800" dirty="0"/>
              <a:t>Service de l’Aide Sociale à l’Enfance =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5 Territoires</a:t>
            </a:r>
            <a:r>
              <a:rPr lang="fr-FR" sz="2800" dirty="0" smtClean="0"/>
              <a:t>,</a:t>
            </a:r>
          </a:p>
          <a:p>
            <a:pPr marL="45720" indent="0" algn="just">
              <a:buNone/>
            </a:pPr>
            <a:r>
              <a:rPr lang="fr-FR" sz="2800" dirty="0" smtClean="0"/>
              <a:t> </a:t>
            </a:r>
            <a:r>
              <a:rPr lang="fr-FR" sz="2800" dirty="0"/>
              <a:t>5 responsables Pôle Enfance, 5 équipes</a:t>
            </a:r>
            <a:r>
              <a:rPr lang="fr-FR" sz="2800" dirty="0" smtClean="0"/>
              <a:t>…. </a:t>
            </a:r>
            <a:endParaRPr lang="fr-FR" sz="2800" dirty="0"/>
          </a:p>
          <a:p>
            <a:r>
              <a:rPr lang="fr-FR" sz="2800" u="sng" dirty="0"/>
              <a:t>Création </a:t>
            </a:r>
            <a:r>
              <a:rPr lang="fr-FR" sz="2800" u="sng" dirty="0" smtClean="0"/>
              <a:t>du poste de coordination PMI-ASE et du </a:t>
            </a:r>
            <a:r>
              <a:rPr lang="fr-FR" sz="2800" u="sng" dirty="0"/>
              <a:t>Dispositif « </a:t>
            </a:r>
            <a:r>
              <a:rPr lang="fr-FR" sz="2800" u="sng" dirty="0">
                <a:latin typeface="Bradley Hand ITC" panose="03070402050302030203" pitchFamily="66" charset="0"/>
              </a:rPr>
              <a:t>Accueil Parents-Enfants</a:t>
            </a:r>
            <a:r>
              <a:rPr lang="fr-FR" sz="2800" u="sng" dirty="0"/>
              <a:t> » </a:t>
            </a:r>
            <a:r>
              <a:rPr lang="fr-FR" sz="2800" dirty="0"/>
              <a:t>: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sollicitation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régulière de l’équipe prénatale de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PMI</a:t>
            </a:r>
          </a:p>
          <a:p>
            <a:r>
              <a:rPr lang="fr-FR" sz="2800" dirty="0" smtClean="0"/>
              <a:t>Constats </a:t>
            </a:r>
            <a:r>
              <a:rPr lang="fr-FR" sz="2800" dirty="0"/>
              <a:t>: Nécessité de mettre en lien l’accompagnement en prénatal et l’accueil de l’enfant en cas d’OPP</a:t>
            </a:r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754" y="6017845"/>
            <a:ext cx="529817" cy="531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6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366" y="1481067"/>
            <a:ext cx="10985052" cy="2385335"/>
          </a:xfrm>
        </p:spPr>
        <p:txBody>
          <a:bodyPr/>
          <a:lstStyle/>
          <a:p>
            <a:r>
              <a:rPr lang="fr-FR" sz="3600" dirty="0" smtClean="0"/>
              <a:t>La mise en œuvre des </a:t>
            </a:r>
            <a:br>
              <a:rPr lang="fr-FR" sz="3600" dirty="0" smtClean="0"/>
            </a:br>
            <a:r>
              <a:rPr lang="fr-FR" sz="3600" dirty="0" smtClean="0"/>
              <a:t>Ordonnances de Placement Provisoire (OPP) </a:t>
            </a:r>
            <a:br>
              <a:rPr lang="fr-FR" sz="3600" dirty="0" smtClean="0"/>
            </a:br>
            <a:r>
              <a:rPr lang="fr-FR" sz="3600" dirty="0" smtClean="0"/>
              <a:t>à la naissance : un travail de partenariat</a:t>
            </a:r>
            <a:endParaRPr lang="fr-FR" sz="3600" dirty="0"/>
          </a:p>
        </p:txBody>
      </p:sp>
      <p:pic>
        <p:nvPicPr>
          <p:cNvPr id="3" name="Image 2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0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10000" y="653252"/>
            <a:ext cx="10571998" cy="970450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Un référent unique pour </a:t>
            </a:r>
            <a:r>
              <a:rPr lang="fr-FR" b="1" dirty="0">
                <a:solidFill>
                  <a:schemeClr val="accent5"/>
                </a:solidFill>
              </a:rPr>
              <a:t>la gestion des OPP à la naissance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15680" y="2189411"/>
            <a:ext cx="10978336" cy="44560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Anticiper</a:t>
            </a:r>
            <a:r>
              <a:rPr lang="fr-FR" sz="2800" dirty="0" smtClean="0"/>
              <a:t> le placement pour ne pas agir dans l’urgence</a:t>
            </a:r>
          </a:p>
          <a:p>
            <a:pPr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Harmoniser les pratiques </a:t>
            </a:r>
            <a:r>
              <a:rPr lang="fr-FR" sz="2800" dirty="0" smtClean="0"/>
              <a:t>au sein des équipes du </a:t>
            </a:r>
            <a:r>
              <a:rPr lang="fr-FR" sz="2800" dirty="0"/>
              <a:t>D</a:t>
            </a:r>
            <a:r>
              <a:rPr lang="fr-FR" sz="2800" dirty="0" smtClean="0"/>
              <a:t>épartement et des acteurs de la protection de l’enfance</a:t>
            </a:r>
            <a:endParaRPr lang="fr-FR" sz="2800" dirty="0"/>
          </a:p>
          <a:p>
            <a:pPr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Faciliter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800" dirty="0" smtClean="0"/>
              <a:t>ces interventions avec un seul interlocuteur ASE</a:t>
            </a:r>
            <a:endParaRPr lang="fr-FR" sz="2800" dirty="0"/>
          </a:p>
          <a:p>
            <a:pPr algn="just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dirty="0"/>
              <a:t> </a:t>
            </a:r>
            <a:r>
              <a:rPr lang="fr-FR" sz="2800" dirty="0" smtClean="0"/>
              <a:t>Permettre une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cohérence </a:t>
            </a:r>
            <a:r>
              <a:rPr lang="fr-FR" sz="2800" dirty="0" smtClean="0"/>
              <a:t>des interventions et de l’accompagnement des familles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pic>
        <p:nvPicPr>
          <p:cNvPr id="7" name="Image 6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7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48081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La coordination des OPP en maternité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2124" y="2081871"/>
            <a:ext cx="11333408" cy="4550751"/>
          </a:xfrm>
        </p:spPr>
        <p:txBody>
          <a:bodyPr>
            <a:normAutofit/>
          </a:bodyPr>
          <a:lstStyle/>
          <a:p>
            <a:pPr lvl="1">
              <a:buSzPct val="100000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/>
              <a:t>Multiples intervenants 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  <a:r>
              <a:rPr lang="fr-FR" sz="2800" dirty="0" smtClean="0">
                <a:solidFill>
                  <a:schemeClr val="accent5"/>
                </a:solidFill>
              </a:rPr>
              <a:t>équipe prénatale et postnatale PMI, psychiatrie de liaison, UMB, action sociale, CRIP, équipe maternité, AS maternité, service </a:t>
            </a:r>
            <a:r>
              <a:rPr lang="fr-FR" sz="2800" dirty="0">
                <a:solidFill>
                  <a:schemeClr val="accent5"/>
                </a:solidFill>
              </a:rPr>
              <a:t>Petite Enfance de </a:t>
            </a:r>
            <a:r>
              <a:rPr lang="fr-FR" sz="2800" dirty="0" smtClean="0">
                <a:solidFill>
                  <a:schemeClr val="accent5"/>
                </a:solidFill>
              </a:rPr>
              <a:t>l’IDEF, Juges </a:t>
            </a:r>
            <a:r>
              <a:rPr lang="fr-FR" sz="2800" dirty="0">
                <a:solidFill>
                  <a:schemeClr val="accent5"/>
                </a:solidFill>
              </a:rPr>
              <a:t>des </a:t>
            </a:r>
            <a:r>
              <a:rPr lang="fr-FR" sz="2800" dirty="0" smtClean="0">
                <a:solidFill>
                  <a:schemeClr val="accent5"/>
                </a:solidFill>
              </a:rPr>
              <a:t>Enfants, ASE, Centre Pénitentiaire, professionnels libéraux, service de psychiatrie adulte, </a:t>
            </a:r>
            <a:r>
              <a:rPr lang="fr-FR" sz="2800" dirty="0" err="1" smtClean="0">
                <a:solidFill>
                  <a:schemeClr val="accent5"/>
                </a:solidFill>
              </a:rPr>
              <a:t>etc</a:t>
            </a:r>
            <a:endParaRPr lang="fr-FR" sz="2800" dirty="0" smtClean="0">
              <a:solidFill>
                <a:schemeClr val="accent5"/>
              </a:solidFill>
            </a:endParaRPr>
          </a:p>
          <a:p>
            <a:pPr lvl="1">
              <a:buSzPct val="70000"/>
            </a:pPr>
            <a:endParaRPr lang="fr-FR" sz="1000" b="1" dirty="0" smtClean="0">
              <a:solidFill>
                <a:schemeClr val="accent5"/>
              </a:solidFill>
            </a:endParaRPr>
          </a:p>
          <a:p>
            <a:pPr lvl="1">
              <a:buSzPct val="100000"/>
            </a:pPr>
            <a:r>
              <a:rPr lang="fr-FR" sz="2800" b="1" dirty="0">
                <a:solidFill>
                  <a:schemeClr val="accent5"/>
                </a:solidFill>
              </a:rPr>
              <a:t> </a:t>
            </a:r>
            <a:r>
              <a:rPr lang="fr-FR" sz="2800" b="1" dirty="0"/>
              <a:t>Réactivité </a:t>
            </a:r>
            <a:r>
              <a:rPr lang="fr-FR" sz="2800" dirty="0"/>
              <a:t>:</a:t>
            </a:r>
            <a:r>
              <a:rPr lang="fr-FR" sz="2800" dirty="0">
                <a:solidFill>
                  <a:schemeClr val="tx1"/>
                </a:solidFill>
              </a:rPr>
              <a:t> temps de la grossesse et </a:t>
            </a:r>
            <a:r>
              <a:rPr lang="fr-FR" sz="2800" dirty="0" smtClean="0">
                <a:solidFill>
                  <a:schemeClr val="tx1"/>
                </a:solidFill>
              </a:rPr>
              <a:t>du séjour </a:t>
            </a:r>
            <a:r>
              <a:rPr lang="fr-FR" sz="2800" dirty="0">
                <a:solidFill>
                  <a:schemeClr val="tx1"/>
                </a:solidFill>
              </a:rPr>
              <a:t>en maternité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SzPct val="70000"/>
            </a:pPr>
            <a:endParaRPr lang="fr-FR" sz="1000" dirty="0">
              <a:solidFill>
                <a:schemeClr val="tx1"/>
              </a:solidFill>
            </a:endParaRPr>
          </a:p>
          <a:p>
            <a:pPr lvl="1">
              <a:buSzPct val="100000"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/>
              <a:t>Situations toujours complexes, notamment émotionnellement</a:t>
            </a:r>
            <a:endParaRPr lang="fr-FR" sz="2800" b="1" dirty="0"/>
          </a:p>
          <a:p>
            <a:pPr marL="457200" lvl="1" indent="0">
              <a:buNone/>
            </a:pPr>
            <a:endParaRPr lang="fr-FR" sz="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sz="700" dirty="0">
                <a:solidFill>
                  <a:schemeClr val="tx1"/>
                </a:solidFill>
              </a:rPr>
              <a:t>	</a:t>
            </a:r>
            <a:r>
              <a:rPr lang="fr-FR" sz="2800" dirty="0" smtClean="0">
                <a:solidFill>
                  <a:srgbClr val="00B0F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→ </a:t>
            </a:r>
            <a:r>
              <a:rPr lang="fr-FR" sz="2600" b="1" dirty="0">
                <a:solidFill>
                  <a:schemeClr val="accent1">
                    <a:lumMod val="50000"/>
                  </a:schemeClr>
                </a:solidFill>
              </a:rPr>
              <a:t>Importance d’une coordination efficace pour accompagner      		au mieux la séparation</a:t>
            </a:r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368" y="5869354"/>
            <a:ext cx="585163" cy="547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34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37022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Rôle du Référent Unique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82970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365161" y="3193961"/>
            <a:ext cx="2807594" cy="2400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Réception de l’</a:t>
            </a:r>
            <a:r>
              <a:rPr lang="fr-FR" b="1" dirty="0" err="1" smtClean="0"/>
              <a:t>IPPrénat</a:t>
            </a:r>
            <a:endParaRPr lang="fr-FR" b="1" dirty="0" smtClean="0"/>
          </a:p>
          <a:p>
            <a:endParaRPr lang="fr-FR" dirty="0"/>
          </a:p>
          <a:p>
            <a:pPr marL="285750" indent="-285750">
              <a:buFont typeface="Symbol" panose="05050102010706020507" pitchFamily="18" charset="2"/>
              <a:buChar char=""/>
            </a:pPr>
            <a:r>
              <a:rPr lang="fr-FR" u="sng" dirty="0" smtClean="0"/>
              <a:t>Transmission</a:t>
            </a:r>
            <a:r>
              <a:rPr lang="fr-FR" dirty="0" smtClean="0"/>
              <a:t> </a:t>
            </a:r>
          </a:p>
          <a:p>
            <a:pPr lvl="1"/>
            <a:r>
              <a:rPr lang="fr-FR" sz="1200" dirty="0" smtClean="0"/>
              <a:t>- Territoire ASE concerné </a:t>
            </a:r>
          </a:p>
          <a:p>
            <a:pPr lvl="1"/>
            <a:r>
              <a:rPr lang="fr-FR" sz="1200" dirty="0" smtClean="0"/>
              <a:t>- Service Petite Enfance de l’IDEF</a:t>
            </a:r>
          </a:p>
          <a:p>
            <a:endParaRPr lang="fr-FR" dirty="0"/>
          </a:p>
          <a:p>
            <a:r>
              <a:rPr lang="fr-FR" dirty="0" smtClean="0">
                <a:sym typeface="Symbol" panose="05050102010706020507" pitchFamily="18" charset="2"/>
              </a:rPr>
              <a:t> </a:t>
            </a:r>
            <a:r>
              <a:rPr lang="fr-FR" b="1" i="1" dirty="0" smtClean="0"/>
              <a:t>Anticiper</a:t>
            </a:r>
            <a:r>
              <a:rPr lang="fr-FR" i="1" dirty="0" smtClean="0"/>
              <a:t> l’accueil</a:t>
            </a:r>
          </a:p>
          <a:p>
            <a:r>
              <a:rPr lang="fr-FR" i="1" dirty="0" smtClean="0"/>
              <a:t>Penser l’accompagnement de l’enfant et de ses parents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675534" y="3193961"/>
            <a:ext cx="2807594" cy="2769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Lien avec : </a:t>
            </a:r>
          </a:p>
          <a:p>
            <a:pPr marL="285750" indent="-285750">
              <a:buFontTx/>
              <a:buChar char="-"/>
            </a:pPr>
            <a:r>
              <a:rPr lang="fr-FR" sz="1200" dirty="0" smtClean="0"/>
              <a:t>équipe maternité concerné</a:t>
            </a:r>
          </a:p>
          <a:p>
            <a:pPr marL="285750" indent="-285750">
              <a:buFontTx/>
              <a:buChar char="-"/>
            </a:pPr>
            <a:r>
              <a:rPr lang="fr-FR" sz="1200" dirty="0" smtClean="0"/>
              <a:t>Territoire ASE concerné</a:t>
            </a:r>
          </a:p>
          <a:p>
            <a:pPr marL="285750" indent="-285750">
              <a:buFontTx/>
              <a:buChar char="-"/>
            </a:pPr>
            <a:r>
              <a:rPr lang="fr-FR" sz="1200" dirty="0" smtClean="0"/>
              <a:t>Service Petite Enfance </a:t>
            </a:r>
            <a:r>
              <a:rPr lang="fr-FR" sz="1200" dirty="0"/>
              <a:t>I</a:t>
            </a:r>
            <a:r>
              <a:rPr lang="fr-FR" sz="1200" dirty="0" smtClean="0"/>
              <a:t>DEF</a:t>
            </a:r>
          </a:p>
          <a:p>
            <a:pPr marL="285750" indent="-285750">
              <a:buFontTx/>
              <a:buChar char="-"/>
            </a:pPr>
            <a:r>
              <a:rPr lang="fr-FR" sz="1200" dirty="0" smtClean="0"/>
              <a:t>CRIP </a:t>
            </a:r>
          </a:p>
          <a:p>
            <a:r>
              <a:rPr lang="fr-FR" dirty="0" smtClean="0"/>
              <a:t>Participation à la synthèse</a:t>
            </a:r>
          </a:p>
          <a:p>
            <a:endParaRPr lang="fr-FR" dirty="0" smtClean="0"/>
          </a:p>
          <a:p>
            <a:r>
              <a:rPr lang="fr-FR" dirty="0">
                <a:sym typeface="Symbol" panose="05050102010706020507" pitchFamily="18" charset="2"/>
              </a:rPr>
              <a:t></a:t>
            </a:r>
            <a:r>
              <a:rPr lang="fr-FR" b="1" i="1" dirty="0" smtClean="0"/>
              <a:t>Annonce aux parents de </a:t>
            </a:r>
            <a:r>
              <a:rPr lang="fr-FR" b="1" i="1" dirty="0" smtClean="0"/>
              <a:t>l’OPP</a:t>
            </a:r>
            <a:r>
              <a:rPr lang="fr-FR" i="1" dirty="0" smtClean="0"/>
              <a:t> </a:t>
            </a:r>
            <a:r>
              <a:rPr lang="fr-FR" i="1" dirty="0" smtClean="0"/>
              <a:t>et Organisation de la sortie</a:t>
            </a:r>
          </a:p>
          <a:p>
            <a:r>
              <a:rPr lang="fr-FR" i="1" dirty="0" smtClean="0"/>
              <a:t> </a:t>
            </a:r>
            <a:endParaRPr lang="fr-FR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7813149" y="3193961"/>
            <a:ext cx="2910626" cy="2585323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®"/>
            </a:pPr>
            <a:r>
              <a:rPr lang="fr-FR" b="1" i="1" dirty="0" smtClean="0"/>
              <a:t>Accompagnement des parents et de leurs enfants de la maternité au lieu d’accueil</a:t>
            </a:r>
          </a:p>
          <a:p>
            <a:endParaRPr lang="fr-FR" dirty="0" smtClean="0"/>
          </a:p>
          <a:p>
            <a:r>
              <a:rPr lang="fr-FR" dirty="0">
                <a:sym typeface="Symbol" panose="05050102010706020507" pitchFamily="18" charset="2"/>
              </a:rPr>
              <a:t> </a:t>
            </a:r>
            <a:r>
              <a:rPr lang="fr-FR" dirty="0" smtClean="0"/>
              <a:t>Information à tous les partenaires</a:t>
            </a:r>
          </a:p>
          <a:p>
            <a:r>
              <a:rPr lang="fr-FR" dirty="0">
                <a:sym typeface="Symbol" panose="05050102010706020507" pitchFamily="18" charset="2"/>
              </a:rPr>
              <a:t> </a:t>
            </a:r>
            <a:r>
              <a:rPr lang="fr-FR" dirty="0" smtClean="0"/>
              <a:t>Transmission au territoire ASE</a:t>
            </a:r>
            <a:endParaRPr lang="fr-FR" dirty="0"/>
          </a:p>
        </p:txBody>
      </p:sp>
      <p:pic>
        <p:nvPicPr>
          <p:cNvPr id="10" name="Image 9" descr="T:\Etablissements Enfance\- Secrétariat\Logos\Logo La Vienne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89291503"/>
              </p:ext>
            </p:extLst>
          </p:nvPr>
        </p:nvGraphicFramePr>
        <p:xfrm>
          <a:off x="1143000" y="890954"/>
          <a:ext cx="987266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873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723" y="37513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En prénatal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Lecture des écrits, échanges avec les collègues du pôle prénatal 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3200" dirty="0" smtClean="0"/>
              <a:t> </a:t>
            </a:r>
            <a:r>
              <a:rPr lang="fr-F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la situation</a:t>
            </a:r>
            <a:r>
              <a:rPr lang="fr-FR" sz="3200" i="1" dirty="0" smtClean="0"/>
              <a:t>, la penser, se préparer, anticiper…</a:t>
            </a:r>
          </a:p>
          <a:p>
            <a:r>
              <a:rPr lang="fr-FR" sz="3200" dirty="0" smtClean="0"/>
              <a:t>Transmission des informations nécessaires au Territoire ASE concerné et au Service Petite Enfance IDEF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3200" dirty="0" smtClean="0"/>
              <a:t> </a:t>
            </a:r>
            <a:r>
              <a:rPr lang="fr-F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Anticiper et penser l’accueil </a:t>
            </a:r>
            <a:endParaRPr lang="fr-F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6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De la naissance à la Décision judiciaire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3600" dirty="0"/>
              <a:t> </a:t>
            </a:r>
            <a:r>
              <a:rPr lang="fr-FR" sz="3600" dirty="0" smtClean="0"/>
              <a:t>La naissance</a:t>
            </a:r>
          </a:p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Réactivité </a:t>
            </a:r>
          </a:p>
          <a:p>
            <a:r>
              <a:rPr lang="fr-FR" sz="3600" dirty="0" smtClean="0"/>
              <a:t> Mise en lien et 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 aux différentes acteurs </a:t>
            </a:r>
            <a:r>
              <a:rPr lang="fr-FR" sz="3600" i="1" dirty="0" smtClean="0"/>
              <a:t>( Maternité, PMI, CRIP, ASE, service Petite Enfance de l’IDEF…)</a:t>
            </a:r>
          </a:p>
          <a:p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Synthèse </a:t>
            </a:r>
          </a:p>
          <a:p>
            <a:r>
              <a:rPr lang="fr-FR" sz="3600" dirty="0" smtClean="0"/>
              <a:t>L’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attente </a:t>
            </a:r>
            <a:r>
              <a:rPr lang="fr-FR" sz="3600" dirty="0" smtClean="0"/>
              <a:t>de la décision… </a:t>
            </a:r>
          </a:p>
          <a:p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décision </a:t>
            </a:r>
          </a:p>
          <a:p>
            <a:r>
              <a:rPr lang="fr-FR" sz="3600" dirty="0" smtClean="0"/>
              <a:t>Organisation de l’annonce avec l’équipe maternité </a:t>
            </a:r>
            <a:r>
              <a:rPr lang="fr-FR" sz="3200" i="1" dirty="0" smtClean="0"/>
              <a:t>( </a:t>
            </a:r>
            <a:r>
              <a:rPr lang="fr-FR" sz="3200" i="1" u="sng" dirty="0" smtClean="0"/>
              <a:t>2 temps </a:t>
            </a:r>
            <a:r>
              <a:rPr lang="fr-FR" sz="3200" i="1" dirty="0" smtClean="0"/>
              <a:t>: l’annonce et la sortie)</a:t>
            </a:r>
            <a:endParaRPr lang="fr-FR" sz="3200" i="1" dirty="0"/>
          </a:p>
        </p:txBody>
      </p:sp>
      <p:pic>
        <p:nvPicPr>
          <p:cNvPr id="4" name="Image 3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9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Le temps de l’annonce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4238" y="1688123"/>
            <a:ext cx="10719582" cy="47355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dirty="0">
              <a:sym typeface="Symbol" panose="05050102010706020507" pitchFamily="18" charset="2"/>
            </a:endParaRPr>
          </a:p>
          <a:p>
            <a:pPr marL="45720" indent="0">
              <a:buNone/>
            </a:pPr>
            <a:endParaRPr lang="fr-FR" dirty="0" smtClean="0">
              <a:sym typeface="Symbol" panose="05050102010706020507" pitchFamily="18" charset="2"/>
            </a:endParaRPr>
          </a:p>
          <a:p>
            <a:pPr marL="45720" indent="0">
              <a:buNone/>
            </a:pPr>
            <a:endParaRPr lang="fr-FR" dirty="0" smtClean="0"/>
          </a:p>
          <a:p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rencontre </a:t>
            </a:r>
            <a:r>
              <a:rPr lang="fr-FR" sz="2400" dirty="0"/>
              <a:t>avec les parents et leur enfant</a:t>
            </a:r>
          </a:p>
          <a:p>
            <a:r>
              <a:rPr lang="fr-FR" sz="2400" dirty="0" smtClean="0"/>
              <a:t>S’appuyer sur ce qui a déjà été nommé</a:t>
            </a:r>
          </a:p>
          <a:p>
            <a:r>
              <a:rPr lang="fr-FR" sz="2400" dirty="0" smtClean="0"/>
              <a:t>Prendre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d’écouter et de recevoir leurs souffrances</a:t>
            </a:r>
          </a:p>
          <a:p>
            <a:r>
              <a:rPr lang="fr-FR" sz="2400" dirty="0" smtClean="0"/>
              <a:t>Les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reconnaitre comme parents </a:t>
            </a:r>
            <a:r>
              <a:rPr lang="fr-FR" sz="2400" dirty="0" smtClean="0"/>
              <a:t>et leur permettre de prendre </a:t>
            </a:r>
            <a:r>
              <a:rPr lang="fr-FR" sz="2400" dirty="0" smtClean="0"/>
              <a:t>leur place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S’adresser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l’enfant</a:t>
            </a:r>
            <a:r>
              <a:rPr lang="fr-FR" sz="2400" dirty="0"/>
              <a:t> </a:t>
            </a:r>
            <a:r>
              <a:rPr lang="fr-FR" sz="2400" dirty="0" smtClean="0"/>
              <a:t>: expliquer, évoquer la souffrance de ses parents, </a:t>
            </a:r>
            <a:r>
              <a:rPr lang="fr-FR" sz="2400" dirty="0" smtClean="0"/>
              <a:t>leur attachement…. </a:t>
            </a:r>
            <a:r>
              <a:rPr lang="fr-FR" sz="2400" dirty="0" smtClean="0"/>
              <a:t>Soutenir les parents pour qu’ils puissent « dire » à leur enfant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Rassurer</a:t>
            </a:r>
            <a:r>
              <a:rPr lang="fr-FR" sz="2400" dirty="0" smtClean="0"/>
              <a:t> : expliquer le déroulement</a:t>
            </a:r>
          </a:p>
        </p:txBody>
      </p:sp>
      <p:sp>
        <p:nvSpPr>
          <p:cNvPr id="5" name="Bulle ronde 4"/>
          <p:cNvSpPr/>
          <p:nvPr/>
        </p:nvSpPr>
        <p:spPr>
          <a:xfrm>
            <a:off x="794238" y="804984"/>
            <a:ext cx="2582008" cy="1633416"/>
          </a:xfrm>
          <a:prstGeom prst="wedgeEllipseCallout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Violence, Pathologie, Déficience</a:t>
            </a: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…</a:t>
            </a:r>
          </a:p>
        </p:txBody>
      </p:sp>
      <p:sp>
        <p:nvSpPr>
          <p:cNvPr id="6" name="Bulle ronde 5"/>
          <p:cNvSpPr/>
          <p:nvPr/>
        </p:nvSpPr>
        <p:spPr>
          <a:xfrm>
            <a:off x="9229711" y="947712"/>
            <a:ext cx="2451294" cy="1347959"/>
          </a:xfrm>
          <a:prstGeom prst="wedgeEllipseCallout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Peur</a:t>
            </a: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Certitude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Contenance</a:t>
            </a: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….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7" name="Image 6" descr="T:\Etablissements Enfance\- Secrétariat\Logos\Logo La Vienn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74" y="6033476"/>
            <a:ext cx="515816" cy="47673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Bulle ronde 7"/>
          <p:cNvSpPr/>
          <p:nvPr/>
        </p:nvSpPr>
        <p:spPr>
          <a:xfrm>
            <a:off x="7339073" y="2412316"/>
            <a:ext cx="2221565" cy="1247531"/>
          </a:xfrm>
          <a:prstGeom prst="wedgeEllipseCallout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Humour </a:t>
            </a: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Authenticité</a:t>
            </a: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Respect</a:t>
            </a: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.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…</a:t>
            </a:r>
          </a:p>
        </p:txBody>
      </p:sp>
      <p:sp>
        <p:nvSpPr>
          <p:cNvPr id="4" name="Bulle ronde 3"/>
          <p:cNvSpPr/>
          <p:nvPr/>
        </p:nvSpPr>
        <p:spPr>
          <a:xfrm>
            <a:off x="4408757" y="1845213"/>
            <a:ext cx="2024184" cy="1003886"/>
          </a:xfrm>
          <a:prstGeom prst="wedgeEllipseCallou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Annoncer l’impensable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2338</TotalTime>
  <Words>579</Words>
  <Application>Microsoft Office PowerPoint</Application>
  <PresentationFormat>Grand écran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Batang</vt:lpstr>
      <vt:lpstr>Arial</vt:lpstr>
      <vt:lpstr>Bradley Hand ITC</vt:lpstr>
      <vt:lpstr>Calibri</vt:lpstr>
      <vt:lpstr>Corbel</vt:lpstr>
      <vt:lpstr>Symbol</vt:lpstr>
      <vt:lpstr>Wingdings</vt:lpstr>
      <vt:lpstr>Wingdings 2</vt:lpstr>
      <vt:lpstr>Base</vt:lpstr>
      <vt:lpstr>    En cas de placement,  coordination de la prise en charge de l’enfant et de ses parents</vt:lpstr>
      <vt:lpstr>Genèse de cette nouvelle mission </vt:lpstr>
      <vt:lpstr>La mise en œuvre des  Ordonnances de Placement Provisoire (OPP)  à la naissance : un travail de partenariat</vt:lpstr>
      <vt:lpstr>Un référent unique pour la gestion des OPP à la naissance</vt:lpstr>
      <vt:lpstr>La coordination des OPP en maternité</vt:lpstr>
      <vt:lpstr>Rôle du Référent Unique</vt:lpstr>
      <vt:lpstr>En prénatal </vt:lpstr>
      <vt:lpstr>De la naissance à la Décision judiciaire</vt:lpstr>
      <vt:lpstr>Le temps de l’annonce</vt:lpstr>
      <vt:lpstr>La sortie de l’enfant :  le temps à la maternité</vt:lpstr>
      <vt:lpstr>La sortie de l’enfant :  l’accueil au service petite enfance</vt:lpstr>
      <vt:lpstr>Conclusion </vt:lpstr>
      <vt:lpstr>Merci de votre attention</vt:lpstr>
    </vt:vector>
  </TitlesOfParts>
  <Company>Conseil Général de la Vienne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Prévention-protection de l’enfant en périnatalité</dc:title>
  <dc:creator>Chauvet-baron Agnès</dc:creator>
  <cp:lastModifiedBy>RUSSEIL Estelle</cp:lastModifiedBy>
  <cp:revision>682</cp:revision>
  <cp:lastPrinted>2018-06-01T14:56:04Z</cp:lastPrinted>
  <dcterms:created xsi:type="dcterms:W3CDTF">2016-05-17T07:32:38Z</dcterms:created>
  <dcterms:modified xsi:type="dcterms:W3CDTF">2018-06-05T09:26:03Z</dcterms:modified>
</cp:coreProperties>
</file>