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60" r:id="rId6"/>
    <p:sldId id="259" r:id="rId7"/>
    <p:sldId id="266" r:id="rId8"/>
    <p:sldId id="271" r:id="rId9"/>
    <p:sldId id="261" r:id="rId10"/>
    <p:sldId id="267" r:id="rId11"/>
    <p:sldId id="262" r:id="rId12"/>
    <p:sldId id="269" r:id="rId13"/>
    <p:sldId id="270" r:id="rId14"/>
    <p:sldId id="263" r:id="rId15"/>
    <p:sldId id="268" r:id="rId16"/>
    <p:sldId id="272" r:id="rId17"/>
    <p:sldId id="273" r:id="rId18"/>
    <p:sldId id="274" r:id="rId19"/>
    <p:sldId id="264" r:id="rId20"/>
  </p:sldIdLst>
  <p:sldSz cx="9144000" cy="6858000" type="screen4x3"/>
  <p:notesSz cx="6797675" cy="98567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6F8C99B-1EC1-4583-80A9-471D1534CC0D}" type="datetimeFigureOut">
              <a:rPr lang="fr-FR" smtClean="0"/>
              <a:pPr/>
              <a:t>04/06/2018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B7C1BA4-EB82-4585-A5D3-1B47ACE1904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6F8C99B-1EC1-4583-80A9-471D1534CC0D}" type="datetimeFigureOut">
              <a:rPr lang="fr-FR" smtClean="0"/>
              <a:pPr/>
              <a:t>04/06/2018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B7C1BA4-EB82-4585-A5D3-1B47ACE1904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6F8C99B-1EC1-4583-80A9-471D1534CC0D}" type="datetimeFigureOut">
              <a:rPr lang="fr-FR" smtClean="0"/>
              <a:pPr/>
              <a:t>04/06/2018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B7C1BA4-EB82-4585-A5D3-1B47ACE1904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6F8C99B-1EC1-4583-80A9-471D1534CC0D}" type="datetimeFigureOut">
              <a:rPr lang="fr-FR" smtClean="0"/>
              <a:pPr/>
              <a:t>04/06/2018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B7C1BA4-EB82-4585-A5D3-1B47ACE1904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6F8C99B-1EC1-4583-80A9-471D1534CC0D}" type="datetimeFigureOut">
              <a:rPr lang="fr-FR" smtClean="0"/>
              <a:pPr/>
              <a:t>04/06/2018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B7C1BA4-EB82-4585-A5D3-1B47ACE1904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6F8C99B-1EC1-4583-80A9-471D1534CC0D}" type="datetimeFigureOut">
              <a:rPr lang="fr-FR" smtClean="0"/>
              <a:pPr/>
              <a:t>04/06/2018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B7C1BA4-EB82-4585-A5D3-1B47ACE1904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6F8C99B-1EC1-4583-80A9-471D1534CC0D}" type="datetimeFigureOut">
              <a:rPr lang="fr-FR" smtClean="0"/>
              <a:pPr/>
              <a:t>04/06/2018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B7C1BA4-EB82-4585-A5D3-1B47ACE1904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6F8C99B-1EC1-4583-80A9-471D1534CC0D}" type="datetimeFigureOut">
              <a:rPr lang="fr-FR" smtClean="0"/>
              <a:pPr/>
              <a:t>04/06/2018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B7C1BA4-EB82-4585-A5D3-1B47ACE1904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6F8C99B-1EC1-4583-80A9-471D1534CC0D}" type="datetimeFigureOut">
              <a:rPr lang="fr-FR" smtClean="0"/>
              <a:pPr/>
              <a:t>04/06/2018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B7C1BA4-EB82-4585-A5D3-1B47ACE1904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6F8C99B-1EC1-4583-80A9-471D1534CC0D}" type="datetimeFigureOut">
              <a:rPr lang="fr-FR" smtClean="0"/>
              <a:pPr/>
              <a:t>04/06/2018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B7C1BA4-EB82-4585-A5D3-1B47ACE1904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6F8C99B-1EC1-4583-80A9-471D1534CC0D}" type="datetimeFigureOut">
              <a:rPr lang="fr-FR" smtClean="0"/>
              <a:pPr/>
              <a:t>04/06/2018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B7C1BA4-EB82-4585-A5D3-1B47ACE1904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F8C99B-1EC1-4583-80A9-471D1534CC0D}" type="datetimeFigureOut">
              <a:rPr lang="fr-FR" smtClean="0"/>
              <a:pPr/>
              <a:t>04/06/2018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7C1BA4-EB82-4585-A5D3-1B47ACE1904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signalement-enfance@departement86.fr"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772817"/>
            <a:ext cx="7772400" cy="2376264"/>
          </a:xfrm>
        </p:spPr>
        <p:txBody>
          <a:bodyPr>
            <a:normAutofit/>
          </a:bodyPr>
          <a:lstStyle/>
          <a:p>
            <a:r>
              <a:rPr lang="fr-FR" dirty="0" smtClean="0"/>
              <a:t>Suivi PMI en prénatal:</a:t>
            </a:r>
            <a:br>
              <a:rPr lang="fr-FR" dirty="0" smtClean="0"/>
            </a:br>
            <a:r>
              <a:rPr lang="fr-FR" dirty="0" smtClean="0"/>
              <a:t>Jongler entre accompagnement et évaluation</a:t>
            </a:r>
            <a:endParaRPr lang="fr-FR" dirty="0"/>
          </a:p>
        </p:txBody>
      </p:sp>
      <p:sp>
        <p:nvSpPr>
          <p:cNvPr id="3" name="Sous-titre 2"/>
          <p:cNvSpPr>
            <a:spLocks noGrp="1"/>
          </p:cNvSpPr>
          <p:nvPr>
            <p:ph type="subTitle" idx="1"/>
          </p:nvPr>
        </p:nvSpPr>
        <p:spPr>
          <a:xfrm>
            <a:off x="1371600" y="5013176"/>
            <a:ext cx="6400800" cy="1296144"/>
          </a:xfrm>
        </p:spPr>
        <p:txBody>
          <a:bodyPr/>
          <a:lstStyle/>
          <a:p>
            <a:r>
              <a:rPr lang="fr-FR" dirty="0" smtClean="0"/>
              <a:t>Cécile SIMON – Sage-femme PMI </a:t>
            </a:r>
          </a:p>
          <a:p>
            <a:r>
              <a:rPr lang="fr-FR" dirty="0" smtClean="0"/>
              <a:t>7 juin 2018</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832648"/>
          </a:xfrm>
        </p:spPr>
        <p:txBody>
          <a:bodyPr>
            <a:normAutofit fontScale="92500"/>
          </a:bodyPr>
          <a:lstStyle/>
          <a:p>
            <a:r>
              <a:rPr lang="fr-FR" dirty="0"/>
              <a:t>La sage-femme PMI est le pivot, le chef de file de ces </a:t>
            </a:r>
            <a:r>
              <a:rPr lang="fr-FR" dirty="0" smtClean="0"/>
              <a:t>situations</a:t>
            </a:r>
          </a:p>
          <a:p>
            <a:pPr marL="0" indent="0">
              <a:buNone/>
            </a:pPr>
            <a:r>
              <a:rPr lang="fr-FR" sz="2200" dirty="0" smtClean="0"/>
              <a:t>Dans la Vienne, Ce sont les SF de PMI </a:t>
            </a:r>
            <a:r>
              <a:rPr lang="fr-FR" sz="2200" dirty="0"/>
              <a:t>qui </a:t>
            </a:r>
            <a:r>
              <a:rPr lang="fr-FR" sz="2200" dirty="0" smtClean="0"/>
              <a:t>coordonnent, </a:t>
            </a:r>
            <a:r>
              <a:rPr lang="fr-FR" sz="2200" dirty="0"/>
              <a:t>qui </a:t>
            </a:r>
            <a:r>
              <a:rPr lang="fr-FR" sz="2200" dirty="0" smtClean="0"/>
              <a:t>rassemblent </a:t>
            </a:r>
            <a:r>
              <a:rPr lang="fr-FR" sz="2200" dirty="0"/>
              <a:t>les partenaires. </a:t>
            </a:r>
            <a:r>
              <a:rPr lang="fr-FR" sz="2200" dirty="0" smtClean="0"/>
              <a:t>Elles sont vigilantes, garantes </a:t>
            </a:r>
            <a:r>
              <a:rPr lang="fr-FR" sz="2200" dirty="0"/>
              <a:t>non pas de l’évolution de la </a:t>
            </a:r>
            <a:r>
              <a:rPr lang="fr-FR" sz="2200" dirty="0" smtClean="0"/>
              <a:t>famille</a:t>
            </a:r>
            <a:r>
              <a:rPr lang="fr-FR" sz="2200" dirty="0" smtClean="0"/>
              <a:t> </a:t>
            </a:r>
            <a:r>
              <a:rPr lang="fr-FR" sz="2200" dirty="0"/>
              <a:t>mais de la bonne coordination autour de ces situations particulières. </a:t>
            </a:r>
            <a:r>
              <a:rPr lang="fr-FR" sz="2200" dirty="0" smtClean="0"/>
              <a:t>Elles coordonnent le </a:t>
            </a:r>
            <a:r>
              <a:rPr lang="fr-FR" sz="2200" dirty="0"/>
              <a:t>travail en réseau, en assurant une continuité entre prénatal et postnatal. </a:t>
            </a:r>
          </a:p>
          <a:p>
            <a:pPr>
              <a:spcBef>
                <a:spcPts val="450"/>
              </a:spcBef>
              <a:buSzPct val="8000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fr-FR" dirty="0"/>
              <a:t>Sur tant 664 EPP, </a:t>
            </a:r>
            <a:r>
              <a:rPr lang="fr-FR" dirty="0" smtClean="0"/>
              <a:t>17 </a:t>
            </a:r>
            <a:r>
              <a:rPr lang="fr-FR" dirty="0" err="1"/>
              <a:t>Ipprénat</a:t>
            </a:r>
            <a:r>
              <a:rPr lang="fr-FR" dirty="0"/>
              <a:t> en 2017, donc </a:t>
            </a:r>
            <a:r>
              <a:rPr lang="fr-FR" dirty="0" smtClean="0"/>
              <a:t>2,5 </a:t>
            </a:r>
            <a:r>
              <a:rPr lang="fr-FR" dirty="0" smtClean="0"/>
              <a:t>%</a:t>
            </a:r>
          </a:p>
          <a:p>
            <a:pPr marL="0" indent="0">
              <a:spcBef>
                <a:spcPts val="450"/>
              </a:spcBef>
              <a:buSzPct val="80000"/>
              <a:buNone/>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endParaRPr lang="fr-FR" dirty="0"/>
          </a:p>
          <a:p>
            <a:pPr marL="0" indent="0">
              <a:spcBef>
                <a:spcPts val="450"/>
              </a:spcBef>
              <a:buSzPct val="80000"/>
              <a:buNone/>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fr-FR" sz="2200" i="1" dirty="0"/>
              <a:t>Selon la gravité des situations, deux protocoles ont été </a:t>
            </a:r>
            <a:r>
              <a:rPr lang="fr-FR" sz="2200" i="1" dirty="0" smtClean="0"/>
              <a:t>créés:</a:t>
            </a:r>
          </a:p>
          <a:p>
            <a:pPr marL="0" indent="0">
              <a:spcBef>
                <a:spcPts val="450"/>
              </a:spcBef>
              <a:buSzPct val="80000"/>
              <a:buNone/>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fr-FR" sz="2400" i="1" dirty="0"/>
              <a:t>U</a:t>
            </a:r>
            <a:r>
              <a:rPr lang="fr-FR" sz="2400" i="1" dirty="0" smtClean="0"/>
              <a:t>n circuit de traitement des situations préoccupantes en prénatal avec rédaction d’une </a:t>
            </a:r>
            <a:r>
              <a:rPr lang="fr-FR" sz="2400" i="1" dirty="0" err="1" smtClean="0"/>
              <a:t>IPPrénat</a:t>
            </a:r>
            <a:r>
              <a:rPr lang="fr-FR" sz="2400" i="1" dirty="0" smtClean="0"/>
              <a:t> transmise à la Cellule de Recueil des Informations Préoccupantes (CRIP) et un circuit de prise en charge préventive des situations préoccupantes en prénatal sans rédaction d’</a:t>
            </a:r>
            <a:r>
              <a:rPr lang="fr-FR" sz="2400" i="1" dirty="0" err="1" smtClean="0"/>
              <a:t>IPPrénat</a:t>
            </a:r>
            <a:endParaRPr lang="fr-FR" sz="2400" i="1" dirty="0">
              <a:solidFill>
                <a:srgbClr val="0066CC"/>
              </a:solidFill>
            </a:endParaRPr>
          </a:p>
          <a:p>
            <a:endParaRPr lang="fr-FR" dirty="0"/>
          </a:p>
        </p:txBody>
      </p:sp>
    </p:spTree>
    <p:extLst>
      <p:ext uri="{BB962C8B-B14F-4D97-AF65-F5344CB8AC3E}">
        <p14:creationId xmlns:p14="http://schemas.microsoft.com/office/powerpoint/2010/main" val="3744819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dirty="0" smtClean="0"/>
              <a:t>5- Traitement préventif des situations préoccupantes en prénatal </a:t>
            </a:r>
            <a:r>
              <a:rPr lang="fr-FR" sz="3200" u="sng" dirty="0" smtClean="0"/>
              <a:t>sans</a:t>
            </a:r>
            <a:r>
              <a:rPr lang="fr-FR" sz="3200" dirty="0" smtClean="0"/>
              <a:t> rédaction d’</a:t>
            </a:r>
            <a:r>
              <a:rPr lang="fr-FR" sz="3200" dirty="0" err="1" smtClean="0"/>
              <a:t>IPPrénat</a:t>
            </a:r>
            <a:endParaRPr lang="fr-FR" sz="3200" dirty="0"/>
          </a:p>
        </p:txBody>
      </p:sp>
      <p:sp>
        <p:nvSpPr>
          <p:cNvPr id="3" name="Espace réservé du contenu 2"/>
          <p:cNvSpPr>
            <a:spLocks noGrp="1"/>
          </p:cNvSpPr>
          <p:nvPr>
            <p:ph idx="1"/>
          </p:nvPr>
        </p:nvSpPr>
        <p:spPr/>
        <p:txBody>
          <a:bodyPr>
            <a:normAutofit fontScale="92500" lnSpcReduction="10000"/>
          </a:bodyPr>
          <a:lstStyle/>
          <a:p>
            <a:r>
              <a:rPr lang="fr-FR" dirty="0" smtClean="0"/>
              <a:t>Le couple se saisit des propositions. Il reste tout de même des préoccupations</a:t>
            </a:r>
          </a:p>
          <a:p>
            <a:pPr marL="0" indent="0">
              <a:buNone/>
            </a:pPr>
            <a:r>
              <a:rPr lang="fr-FR" sz="2200" dirty="0" smtClean="0"/>
              <a:t>Confiance établie, dialogue possible, la grossesse est investie</a:t>
            </a:r>
            <a:endParaRPr lang="fr-FR" dirty="0" smtClean="0"/>
          </a:p>
          <a:p>
            <a:r>
              <a:rPr lang="fr-FR" dirty="0" smtClean="0"/>
              <a:t>Transmission d’un compte-rendu à la maternité sous forme d’une fiche de liaison </a:t>
            </a:r>
          </a:p>
          <a:p>
            <a:pPr marL="0" indent="0">
              <a:buNone/>
            </a:pPr>
            <a:r>
              <a:rPr lang="fr-FR" sz="2600" dirty="0" smtClean="0"/>
              <a:t>Cliquer sur fiche</a:t>
            </a:r>
          </a:p>
          <a:p>
            <a:pPr marL="0" indent="0">
              <a:buNone/>
            </a:pPr>
            <a:r>
              <a:rPr lang="fr-FR" sz="2400" dirty="0" smtClean="0"/>
              <a:t>Résumant </a:t>
            </a:r>
            <a:r>
              <a:rPr lang="fr-FR" sz="2400" dirty="0" smtClean="0"/>
              <a:t>les évènements de la grossesse, demande </a:t>
            </a:r>
            <a:r>
              <a:rPr lang="fr-FR" sz="2400" dirty="0" smtClean="0"/>
              <a:t>d’accompagnement - observation à la maternité et projet postnatal. Les futurs parents en sont informés. Ils peuvent participer à l’écriture de la fiche quand ils souhaitent transmettre des informations à la maternité. A la naissance, le secrétariat de la PMI est informé et un résumé du séjour est envoyé à l’équipe PMI du secteur concerné.</a:t>
            </a:r>
          </a:p>
          <a:p>
            <a:pPr>
              <a:buNone/>
            </a:pPr>
            <a:endParaRPr lang="fr-F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904656"/>
          </a:xfrm>
        </p:spPr>
        <p:txBody>
          <a:bodyPr>
            <a:normAutofit fontScale="25000" lnSpcReduction="20000"/>
          </a:bodyPr>
          <a:lstStyle/>
          <a:p>
            <a:pPr algn="just">
              <a:spcAft>
                <a:spcPts val="0"/>
              </a:spcAft>
            </a:pPr>
            <a:endParaRPr lang="fr-FR" dirty="0">
              <a:latin typeface="Times New Roman" panose="02020603050405020304" pitchFamily="18" charset="0"/>
              <a:ea typeface="Times New Roman" panose="02020603050405020304" pitchFamily="18" charset="0"/>
            </a:endParaRPr>
          </a:p>
          <a:p>
            <a:pPr marL="0" indent="0" algn="ctr">
              <a:spcAft>
                <a:spcPts val="0"/>
              </a:spcAft>
              <a:buNone/>
            </a:pPr>
            <a:r>
              <a:rPr lang="fr-FR" sz="7200" b="1" dirty="0">
                <a:solidFill>
                  <a:srgbClr val="00B050"/>
                </a:solidFill>
                <a:latin typeface="Times New Roman" panose="02020603050405020304" pitchFamily="18" charset="0"/>
                <a:ea typeface="Times New Roman" panose="02020603050405020304" pitchFamily="18" charset="0"/>
              </a:rPr>
              <a:t>Compte-rendu de suivi prénatal</a:t>
            </a:r>
            <a:endParaRPr lang="fr-FR" sz="7200" dirty="0">
              <a:latin typeface="Times New Roman" panose="02020603050405020304" pitchFamily="18" charset="0"/>
              <a:ea typeface="Times New Roman" panose="02020603050405020304" pitchFamily="18" charset="0"/>
            </a:endParaRPr>
          </a:p>
          <a:p>
            <a:pPr marL="0" indent="0" algn="ctr">
              <a:spcAft>
                <a:spcPts val="0"/>
              </a:spcAft>
              <a:buNone/>
            </a:pPr>
            <a:r>
              <a:rPr lang="fr-FR" sz="7200" b="1" dirty="0" smtClean="0">
                <a:solidFill>
                  <a:srgbClr val="00B050"/>
                </a:solidFill>
                <a:latin typeface="Times New Roman" panose="02020603050405020304" pitchFamily="18" charset="0"/>
                <a:ea typeface="Times New Roman" panose="02020603050405020304" pitchFamily="18" charset="0"/>
              </a:rPr>
              <a:t>Demande </a:t>
            </a:r>
            <a:r>
              <a:rPr lang="fr-FR" sz="7200" b="1" dirty="0">
                <a:solidFill>
                  <a:srgbClr val="00B050"/>
                </a:solidFill>
                <a:latin typeface="Times New Roman" panose="02020603050405020304" pitchFamily="18" charset="0"/>
                <a:ea typeface="Times New Roman" panose="02020603050405020304" pitchFamily="18" charset="0"/>
              </a:rPr>
              <a:t>d’accompagnement et d’observation en </a:t>
            </a:r>
            <a:r>
              <a:rPr lang="fr-FR" sz="7200" b="1" dirty="0" smtClean="0">
                <a:solidFill>
                  <a:srgbClr val="00B050"/>
                </a:solidFill>
                <a:latin typeface="Times New Roman" panose="02020603050405020304" pitchFamily="18" charset="0"/>
                <a:ea typeface="Times New Roman" panose="02020603050405020304" pitchFamily="18" charset="0"/>
              </a:rPr>
              <a:t>maternité</a:t>
            </a:r>
            <a:r>
              <a:rPr lang="fr-FR" sz="7200" b="1" dirty="0">
                <a:solidFill>
                  <a:srgbClr val="3366FF"/>
                </a:solidFill>
                <a:latin typeface="Arial" panose="020B0604020202020204" pitchFamily="34" charset="0"/>
                <a:ea typeface="Times New Roman" panose="02020603050405020304" pitchFamily="18" charset="0"/>
              </a:rPr>
              <a:t> </a:t>
            </a:r>
            <a:endParaRPr lang="fr-FR" sz="7200" b="1" dirty="0" smtClean="0">
              <a:solidFill>
                <a:srgbClr val="3366FF"/>
              </a:solidFill>
              <a:latin typeface="Arial" panose="020B0604020202020204" pitchFamily="34" charset="0"/>
              <a:ea typeface="Times New Roman" panose="02020603050405020304" pitchFamily="18" charset="0"/>
            </a:endParaRPr>
          </a:p>
          <a:p>
            <a:pPr marL="0" indent="0" algn="just">
              <a:spcAft>
                <a:spcPts val="0"/>
              </a:spcAft>
              <a:buNone/>
            </a:pPr>
            <a:r>
              <a:rPr lang="fr-FR" sz="7200" dirty="0" smtClean="0"/>
              <a:t/>
            </a:r>
            <a:br>
              <a:rPr lang="fr-FR" sz="7200" dirty="0" smtClean="0"/>
            </a:br>
            <a:r>
              <a:rPr lang="fr-FR" sz="7200" b="1" kern="0" dirty="0" smtClean="0">
                <a:solidFill>
                  <a:srgbClr val="00B050"/>
                </a:solidFill>
                <a:latin typeface="Times New Roman" panose="02020603050405020304" pitchFamily="18" charset="0"/>
              </a:rPr>
              <a:t>De </a:t>
            </a:r>
            <a:r>
              <a:rPr lang="fr-FR" sz="7200" b="1" i="1" kern="0" dirty="0">
                <a:solidFill>
                  <a:srgbClr val="00B050"/>
                </a:solidFill>
                <a:latin typeface="Times New Roman" panose="02020603050405020304" pitchFamily="18" charset="0"/>
              </a:rPr>
              <a:t>(sage-femme de PMI : nom +adresse +téléphone +mail</a:t>
            </a:r>
            <a:r>
              <a:rPr lang="fr-FR" sz="7200" b="1" i="1" kern="0" dirty="0" smtClean="0">
                <a:solidFill>
                  <a:srgbClr val="00B050"/>
                </a:solidFill>
                <a:latin typeface="Times New Roman" panose="02020603050405020304" pitchFamily="18" charset="0"/>
              </a:rPr>
              <a:t>)</a:t>
            </a:r>
            <a:endParaRPr lang="fr-FR" sz="7200" dirty="0">
              <a:latin typeface="Times New Roman" panose="02020603050405020304" pitchFamily="18" charset="0"/>
              <a:ea typeface="Times New Roman" panose="02020603050405020304" pitchFamily="18" charset="0"/>
            </a:endParaRPr>
          </a:p>
          <a:p>
            <a:pPr marL="0" indent="0">
              <a:buNone/>
            </a:pPr>
            <a:r>
              <a:rPr lang="fr-FR" sz="7200" b="1" dirty="0">
                <a:solidFill>
                  <a:srgbClr val="00B050"/>
                </a:solidFill>
                <a:latin typeface="Times New Roman" panose="02020603050405020304" pitchFamily="18" charset="0"/>
                <a:ea typeface="Times New Roman" panose="02020603050405020304" pitchFamily="18" charset="0"/>
              </a:rPr>
              <a:t>A </a:t>
            </a:r>
            <a:r>
              <a:rPr lang="fr-FR" sz="7200" b="1" i="1" dirty="0">
                <a:solidFill>
                  <a:srgbClr val="00B050"/>
                </a:solidFill>
                <a:latin typeface="Times New Roman" panose="02020603050405020304" pitchFamily="18" charset="0"/>
                <a:ea typeface="Times New Roman" panose="02020603050405020304" pitchFamily="18" charset="0"/>
              </a:rPr>
              <a:t>(référent de la maternité : </a:t>
            </a:r>
            <a:r>
              <a:rPr lang="fr-FR" sz="7200" b="1" i="1" dirty="0" err="1">
                <a:solidFill>
                  <a:srgbClr val="00B050"/>
                </a:solidFill>
                <a:latin typeface="Times New Roman" panose="02020603050405020304" pitchFamily="18" charset="0"/>
                <a:ea typeface="Times New Roman" panose="02020603050405020304" pitchFamily="18" charset="0"/>
              </a:rPr>
              <a:t>nom+fonction+nom</a:t>
            </a:r>
            <a:r>
              <a:rPr lang="fr-FR" sz="7200" b="1" i="1" dirty="0">
                <a:solidFill>
                  <a:srgbClr val="00B050"/>
                </a:solidFill>
                <a:latin typeface="Times New Roman" panose="02020603050405020304" pitchFamily="18" charset="0"/>
                <a:ea typeface="Times New Roman" panose="02020603050405020304" pitchFamily="18" charset="0"/>
              </a:rPr>
              <a:t> de la maternité</a:t>
            </a:r>
            <a:r>
              <a:rPr lang="fr-FR" sz="7200" b="1" i="1" dirty="0" smtClean="0">
                <a:solidFill>
                  <a:srgbClr val="00B050"/>
                </a:solidFill>
                <a:latin typeface="Times New Roman" panose="02020603050405020304" pitchFamily="18" charset="0"/>
                <a:ea typeface="Times New Roman" panose="02020603050405020304" pitchFamily="18" charset="0"/>
              </a:rPr>
              <a:t>)</a:t>
            </a:r>
          </a:p>
          <a:p>
            <a:pPr marL="0" indent="0">
              <a:buNone/>
            </a:pPr>
            <a:endParaRPr lang="fr-FR" sz="7200" dirty="0">
              <a:latin typeface="Times New Roman" panose="02020603050405020304" pitchFamily="18" charset="0"/>
              <a:ea typeface="Times New Roman" panose="02020603050405020304" pitchFamily="18" charset="0"/>
            </a:endParaRPr>
          </a:p>
          <a:p>
            <a:pPr marL="0" indent="0" algn="just">
              <a:buNone/>
            </a:pPr>
            <a:r>
              <a:rPr lang="fr-FR" sz="7200" b="1" kern="0" dirty="0" smtClean="0">
                <a:solidFill>
                  <a:srgbClr val="00B050"/>
                </a:solidFill>
                <a:latin typeface="Times New Roman" panose="02020603050405020304" pitchFamily="18" charset="0"/>
              </a:rPr>
              <a:t>Identités</a:t>
            </a:r>
            <a:endParaRPr lang="fr-FR" sz="7200" b="1" kern="0" dirty="0">
              <a:latin typeface="Times New Roman" panose="02020603050405020304" pitchFamily="18" charset="0"/>
            </a:endParaRPr>
          </a:p>
          <a:p>
            <a:pPr marL="0" indent="0">
              <a:spcAft>
                <a:spcPts val="0"/>
              </a:spcAft>
              <a:buNone/>
            </a:pPr>
            <a:r>
              <a:rPr lang="fr-FR" sz="7200" dirty="0">
                <a:solidFill>
                  <a:srgbClr val="00B050"/>
                </a:solidFill>
                <a:latin typeface="Times New Roman" panose="02020603050405020304" pitchFamily="18" charset="0"/>
                <a:ea typeface="Times New Roman" panose="02020603050405020304" pitchFamily="18" charset="0"/>
              </a:rPr>
              <a:t>- Future mère : </a:t>
            </a:r>
            <a:r>
              <a:rPr lang="fr-FR" sz="7200" i="1" dirty="0">
                <a:solidFill>
                  <a:srgbClr val="00B050"/>
                </a:solidFill>
                <a:latin typeface="Times New Roman" panose="02020603050405020304" pitchFamily="18" charset="0"/>
                <a:ea typeface="Times New Roman" panose="02020603050405020304" pitchFamily="18" charset="0"/>
              </a:rPr>
              <a:t>Nom, Prénom, adresse, date et lieu de </a:t>
            </a:r>
            <a:r>
              <a:rPr lang="fr-FR" sz="7200" i="1" dirty="0" smtClean="0">
                <a:solidFill>
                  <a:srgbClr val="00B050"/>
                </a:solidFill>
                <a:latin typeface="Times New Roman" panose="02020603050405020304" pitchFamily="18" charset="0"/>
                <a:ea typeface="Times New Roman" panose="02020603050405020304" pitchFamily="18" charset="0"/>
              </a:rPr>
              <a:t>naissance</a:t>
            </a:r>
            <a:r>
              <a:rPr lang="fr-FR" sz="7200" dirty="0">
                <a:solidFill>
                  <a:srgbClr val="00B050"/>
                </a:solidFill>
                <a:latin typeface="Times New Roman" panose="02020603050405020304" pitchFamily="18" charset="0"/>
                <a:ea typeface="Times New Roman" panose="02020603050405020304" pitchFamily="18" charset="0"/>
              </a:rPr>
              <a:t> </a:t>
            </a:r>
            <a:endParaRPr lang="fr-FR" sz="7200" dirty="0">
              <a:latin typeface="Times New Roman" panose="02020603050405020304" pitchFamily="18" charset="0"/>
              <a:ea typeface="Times New Roman" panose="02020603050405020304" pitchFamily="18" charset="0"/>
            </a:endParaRPr>
          </a:p>
          <a:p>
            <a:pPr marL="0" indent="0">
              <a:spcAft>
                <a:spcPts val="0"/>
              </a:spcAft>
              <a:buNone/>
            </a:pPr>
            <a:r>
              <a:rPr lang="fr-FR" sz="7200" dirty="0" smtClean="0">
                <a:solidFill>
                  <a:srgbClr val="00B050"/>
                </a:solidFill>
                <a:latin typeface="Times New Roman" panose="02020603050405020304" pitchFamily="18" charset="0"/>
                <a:ea typeface="Times New Roman" panose="02020603050405020304" pitchFamily="18" charset="0"/>
              </a:rPr>
              <a:t>- Futur </a:t>
            </a:r>
            <a:r>
              <a:rPr lang="fr-FR" sz="7200" dirty="0">
                <a:solidFill>
                  <a:srgbClr val="00B050"/>
                </a:solidFill>
                <a:latin typeface="Times New Roman" panose="02020603050405020304" pitchFamily="18" charset="0"/>
                <a:ea typeface="Times New Roman" panose="02020603050405020304" pitchFamily="18" charset="0"/>
              </a:rPr>
              <a:t>père : </a:t>
            </a:r>
            <a:r>
              <a:rPr lang="fr-FR" sz="7200" i="1" dirty="0">
                <a:solidFill>
                  <a:srgbClr val="00B050"/>
                </a:solidFill>
                <a:latin typeface="Times New Roman" panose="02020603050405020304" pitchFamily="18" charset="0"/>
                <a:ea typeface="Times New Roman" panose="02020603050405020304" pitchFamily="18" charset="0"/>
              </a:rPr>
              <a:t>Nom, prénom, adresse</a:t>
            </a:r>
            <a:r>
              <a:rPr lang="fr-FR" sz="7200" dirty="0">
                <a:solidFill>
                  <a:srgbClr val="00B050"/>
                </a:solidFill>
                <a:latin typeface="Times New Roman" panose="02020603050405020304" pitchFamily="18" charset="0"/>
                <a:ea typeface="Times New Roman" panose="02020603050405020304" pitchFamily="18" charset="0"/>
              </a:rPr>
              <a:t>, </a:t>
            </a:r>
            <a:r>
              <a:rPr lang="fr-FR" sz="7200" i="1" dirty="0">
                <a:solidFill>
                  <a:srgbClr val="00B050"/>
                </a:solidFill>
                <a:latin typeface="Times New Roman" panose="02020603050405020304" pitchFamily="18" charset="0"/>
                <a:ea typeface="Times New Roman" panose="02020603050405020304" pitchFamily="18" charset="0"/>
              </a:rPr>
              <a:t>date et lieu de </a:t>
            </a:r>
            <a:r>
              <a:rPr lang="fr-FR" sz="7200" i="1" dirty="0" smtClean="0">
                <a:solidFill>
                  <a:srgbClr val="00B050"/>
                </a:solidFill>
                <a:latin typeface="Times New Roman" panose="02020603050405020304" pitchFamily="18" charset="0"/>
                <a:ea typeface="Times New Roman" panose="02020603050405020304" pitchFamily="18" charset="0"/>
              </a:rPr>
              <a:t>naissance</a:t>
            </a:r>
          </a:p>
          <a:p>
            <a:pPr marL="0" indent="0">
              <a:spcAft>
                <a:spcPts val="0"/>
              </a:spcAft>
              <a:buNone/>
            </a:pPr>
            <a:endParaRPr lang="fr-FR" sz="7200" dirty="0">
              <a:latin typeface="Times New Roman" panose="02020603050405020304" pitchFamily="18" charset="0"/>
              <a:ea typeface="Times New Roman" panose="02020603050405020304" pitchFamily="18" charset="0"/>
            </a:endParaRPr>
          </a:p>
          <a:p>
            <a:pPr marL="0" indent="0" algn="just">
              <a:buNone/>
            </a:pPr>
            <a:r>
              <a:rPr lang="fr-FR" sz="7200" b="1" kern="0" dirty="0">
                <a:solidFill>
                  <a:srgbClr val="00B050"/>
                </a:solidFill>
                <a:latin typeface="Times New Roman" panose="02020603050405020304" pitchFamily="18" charset="0"/>
              </a:rPr>
              <a:t>Date et lieu prévus d’accouchement : </a:t>
            </a:r>
            <a:endParaRPr lang="fr-FR" sz="7200" b="1" kern="0" dirty="0" smtClean="0">
              <a:solidFill>
                <a:srgbClr val="00B050"/>
              </a:solidFill>
              <a:latin typeface="Times New Roman" panose="02020603050405020304" pitchFamily="18" charset="0"/>
            </a:endParaRPr>
          </a:p>
          <a:p>
            <a:pPr marL="0" indent="0" algn="just">
              <a:buNone/>
            </a:pPr>
            <a:endParaRPr lang="fr-FR" sz="7200" dirty="0">
              <a:latin typeface="Times New Roman" panose="02020603050405020304" pitchFamily="18" charset="0"/>
              <a:ea typeface="Times New Roman" panose="02020603050405020304" pitchFamily="18" charset="0"/>
            </a:endParaRPr>
          </a:p>
          <a:p>
            <a:pPr marL="0" indent="0" algn="just">
              <a:buNone/>
            </a:pPr>
            <a:r>
              <a:rPr lang="fr-FR" sz="7200" b="1" kern="0" dirty="0">
                <a:solidFill>
                  <a:srgbClr val="00B050"/>
                </a:solidFill>
                <a:latin typeface="Times New Roman" panose="02020603050405020304" pitchFamily="18" charset="0"/>
              </a:rPr>
              <a:t>Exposé de la situation (difficultés, ressources et adhésion</a:t>
            </a:r>
            <a:r>
              <a:rPr lang="fr-FR" sz="7200" b="1" kern="0" dirty="0" smtClean="0">
                <a:solidFill>
                  <a:srgbClr val="00B050"/>
                </a:solidFill>
                <a:latin typeface="Times New Roman" panose="02020603050405020304" pitchFamily="18" charset="0"/>
              </a:rPr>
              <a:t>):</a:t>
            </a:r>
            <a:endParaRPr lang="fr-FR" sz="7200" dirty="0">
              <a:latin typeface="Times New Roman" panose="02020603050405020304" pitchFamily="18" charset="0"/>
              <a:ea typeface="Times New Roman" panose="02020603050405020304" pitchFamily="18" charset="0"/>
            </a:endParaRPr>
          </a:p>
          <a:p>
            <a:pPr marL="0" indent="0" algn="just">
              <a:buNone/>
            </a:pPr>
            <a:r>
              <a:rPr lang="fr-FR" sz="7200" b="1" kern="0" dirty="0">
                <a:solidFill>
                  <a:srgbClr val="00B050"/>
                </a:solidFill>
                <a:latin typeface="Times New Roman" panose="02020603050405020304" pitchFamily="18" charset="0"/>
              </a:rPr>
              <a:t>Prise en charge pendant la </a:t>
            </a:r>
            <a:r>
              <a:rPr lang="fr-FR" sz="7200" b="1" kern="0" dirty="0" smtClean="0">
                <a:solidFill>
                  <a:srgbClr val="00B050"/>
                </a:solidFill>
                <a:latin typeface="Times New Roman" panose="02020603050405020304" pitchFamily="18" charset="0"/>
              </a:rPr>
              <a:t>grossesse</a:t>
            </a:r>
            <a:r>
              <a:rPr lang="fr-FR" sz="7200" b="1" kern="0" dirty="0" smtClean="0">
                <a:latin typeface="Times New Roman" panose="02020603050405020304" pitchFamily="18" charset="0"/>
              </a:rPr>
              <a:t> </a:t>
            </a:r>
            <a:r>
              <a:rPr lang="fr-FR" sz="7200" i="1" dirty="0" smtClean="0">
                <a:solidFill>
                  <a:srgbClr val="00B050"/>
                </a:solidFill>
                <a:latin typeface="Times New Roman" panose="02020603050405020304" pitchFamily="18" charset="0"/>
                <a:ea typeface="Times New Roman" panose="02020603050405020304" pitchFamily="18" charset="0"/>
              </a:rPr>
              <a:t>(Intervenants):</a:t>
            </a:r>
            <a:endParaRPr lang="fr-FR" sz="7200" dirty="0">
              <a:latin typeface="Times New Roman" panose="02020603050405020304" pitchFamily="18" charset="0"/>
              <a:ea typeface="Times New Roman" panose="02020603050405020304" pitchFamily="18" charset="0"/>
            </a:endParaRPr>
          </a:p>
          <a:p>
            <a:pPr marL="0" indent="0" algn="just">
              <a:buNone/>
            </a:pPr>
            <a:r>
              <a:rPr lang="fr-FR" sz="7200" b="1" kern="0" dirty="0">
                <a:solidFill>
                  <a:srgbClr val="00B050"/>
                </a:solidFill>
                <a:latin typeface="Times New Roman" panose="02020603050405020304" pitchFamily="18" charset="0"/>
              </a:rPr>
              <a:t>Projet de prise en charge après la </a:t>
            </a:r>
            <a:r>
              <a:rPr lang="fr-FR" sz="7200" b="1" kern="0" dirty="0" smtClean="0">
                <a:solidFill>
                  <a:srgbClr val="00B050"/>
                </a:solidFill>
                <a:latin typeface="Times New Roman" panose="02020603050405020304" pitchFamily="18" charset="0"/>
              </a:rPr>
              <a:t>naissance:</a:t>
            </a:r>
            <a:endParaRPr lang="fr-FR" sz="7200" b="1" kern="0" dirty="0">
              <a:latin typeface="Times New Roman" panose="02020603050405020304" pitchFamily="18" charset="0"/>
            </a:endParaRPr>
          </a:p>
          <a:p>
            <a:pPr marL="0" indent="0">
              <a:spcAft>
                <a:spcPts val="0"/>
              </a:spcAft>
              <a:buNone/>
            </a:pPr>
            <a:endParaRPr lang="fr-FR" sz="7200" dirty="0">
              <a:latin typeface="Times New Roman" panose="02020603050405020304" pitchFamily="18" charset="0"/>
              <a:ea typeface="Times New Roman" panose="02020603050405020304" pitchFamily="18" charset="0"/>
            </a:endParaRPr>
          </a:p>
          <a:p>
            <a:pPr marL="0" indent="0" algn="just">
              <a:spcAft>
                <a:spcPts val="0"/>
              </a:spcAft>
              <a:buNone/>
            </a:pPr>
            <a:r>
              <a:rPr lang="fr-FR" sz="7200" b="1" i="1" dirty="0">
                <a:solidFill>
                  <a:srgbClr val="00B050"/>
                </a:solidFill>
                <a:latin typeface="Times New Roman" panose="02020603050405020304" pitchFamily="18" charset="0"/>
                <a:ea typeface="Times New Roman" panose="02020603050405020304" pitchFamily="18" charset="0"/>
              </a:rPr>
              <a:t>Les futurs parents/la patiente</a:t>
            </a:r>
            <a:r>
              <a:rPr lang="fr-FR" sz="7200" b="1" dirty="0">
                <a:solidFill>
                  <a:srgbClr val="00B050"/>
                </a:solidFill>
                <a:latin typeface="Times New Roman" panose="02020603050405020304" pitchFamily="18" charset="0"/>
                <a:ea typeface="Times New Roman" panose="02020603050405020304" pitchFamily="18" charset="0"/>
              </a:rPr>
              <a:t> </a:t>
            </a:r>
            <a:r>
              <a:rPr lang="fr-FR" sz="7200" b="1" i="1" dirty="0">
                <a:solidFill>
                  <a:srgbClr val="00B050"/>
                </a:solidFill>
                <a:latin typeface="Times New Roman" panose="02020603050405020304" pitchFamily="18" charset="0"/>
                <a:ea typeface="Times New Roman" panose="02020603050405020304" pitchFamily="18" charset="0"/>
              </a:rPr>
              <a:t>ont été prévenus/a été prévenue</a:t>
            </a:r>
            <a:r>
              <a:rPr lang="fr-FR" sz="7200" b="1" dirty="0">
                <a:solidFill>
                  <a:srgbClr val="00B050"/>
                </a:solidFill>
                <a:latin typeface="Times New Roman" panose="02020603050405020304" pitchFamily="18" charset="0"/>
                <a:ea typeface="Times New Roman" panose="02020603050405020304" pitchFamily="18" charset="0"/>
              </a:rPr>
              <a:t> de la transmission prénatale d’informations à la maternité.</a:t>
            </a:r>
            <a:endParaRPr lang="fr-FR" sz="7200" dirty="0">
              <a:latin typeface="Times New Roman" panose="02020603050405020304" pitchFamily="18" charset="0"/>
              <a:ea typeface="Times New Roman" panose="02020603050405020304" pitchFamily="18" charset="0"/>
            </a:endParaRPr>
          </a:p>
          <a:p>
            <a:pPr marL="0" indent="0" algn="just">
              <a:buNone/>
            </a:pPr>
            <a:endParaRPr lang="fr-FR" sz="7200" dirty="0">
              <a:latin typeface="Times New Roman" panose="02020603050405020304" pitchFamily="18" charset="0"/>
              <a:ea typeface="Times New Roman" panose="02020603050405020304" pitchFamily="18" charset="0"/>
            </a:endParaRPr>
          </a:p>
          <a:p>
            <a:pPr marL="0" indent="0" algn="just">
              <a:spcAft>
                <a:spcPts val="0"/>
              </a:spcAft>
              <a:buNone/>
            </a:pPr>
            <a:r>
              <a:rPr lang="fr-FR" sz="7200" b="1" u="sng" dirty="0">
                <a:solidFill>
                  <a:srgbClr val="00B050"/>
                </a:solidFill>
                <a:latin typeface="Times New Roman" panose="02020603050405020304" pitchFamily="18" charset="0"/>
                <a:ea typeface="Times New Roman" panose="02020603050405020304" pitchFamily="18" charset="0"/>
              </a:rPr>
              <a:t>Au moment de la naissance</a:t>
            </a:r>
            <a:r>
              <a:rPr lang="fr-FR" sz="7200" b="1" dirty="0">
                <a:solidFill>
                  <a:srgbClr val="00B050"/>
                </a:solidFill>
                <a:latin typeface="Times New Roman" panose="02020603050405020304" pitchFamily="18" charset="0"/>
                <a:ea typeface="Times New Roman" panose="02020603050405020304" pitchFamily="18" charset="0"/>
              </a:rPr>
              <a:t>, merci d’avance de prévenir </a:t>
            </a:r>
            <a:r>
              <a:rPr lang="fr-FR" sz="7200" b="1" u="sng" dirty="0">
                <a:solidFill>
                  <a:srgbClr val="00B050"/>
                </a:solidFill>
                <a:latin typeface="Times New Roman" panose="02020603050405020304" pitchFamily="18" charset="0"/>
                <a:ea typeface="Times New Roman" panose="02020603050405020304" pitchFamily="18" charset="0"/>
              </a:rPr>
              <a:t>le secrétariat central de </a:t>
            </a:r>
            <a:r>
              <a:rPr lang="fr-FR" sz="7200" b="1" u="sng" dirty="0" smtClean="0">
                <a:solidFill>
                  <a:srgbClr val="00B050"/>
                </a:solidFill>
                <a:latin typeface="Times New Roman" panose="02020603050405020304" pitchFamily="18" charset="0"/>
                <a:ea typeface="Times New Roman" panose="02020603050405020304" pitchFamily="18" charset="0"/>
              </a:rPr>
              <a:t>PMI</a:t>
            </a:r>
            <a:r>
              <a:rPr lang="fr-FR" sz="7200" b="1" dirty="0" smtClean="0">
                <a:solidFill>
                  <a:srgbClr val="00B050"/>
                </a:solidFill>
                <a:latin typeface="Times New Roman" panose="02020603050405020304" pitchFamily="18" charset="0"/>
                <a:ea typeface="Times New Roman" panose="02020603050405020304" pitchFamily="18" charset="0"/>
              </a:rPr>
              <a:t> </a:t>
            </a:r>
            <a:r>
              <a:rPr lang="fr-FR" sz="7200" b="1" u="sng" dirty="0" smtClean="0">
                <a:solidFill>
                  <a:srgbClr val="00B050"/>
                </a:solidFill>
                <a:latin typeface="Times New Roman" panose="02020603050405020304" pitchFamily="18" charset="0"/>
                <a:ea typeface="Times New Roman" panose="02020603050405020304" pitchFamily="18" charset="0"/>
              </a:rPr>
              <a:t>et </a:t>
            </a:r>
            <a:r>
              <a:rPr lang="fr-FR" sz="7200" b="1" u="sng" dirty="0">
                <a:solidFill>
                  <a:srgbClr val="00B050"/>
                </a:solidFill>
                <a:latin typeface="Times New Roman" panose="02020603050405020304" pitchFamily="18" charset="0"/>
                <a:ea typeface="Times New Roman" panose="02020603050405020304" pitchFamily="18" charset="0"/>
              </a:rPr>
              <a:t>le service social du CHU.</a:t>
            </a:r>
            <a:endParaRPr lang="fr-FR" sz="7200" dirty="0">
              <a:latin typeface="Times New Roman" panose="02020603050405020304" pitchFamily="18" charset="0"/>
              <a:ea typeface="Times New Roman" panose="02020603050405020304" pitchFamily="18" charset="0"/>
            </a:endParaRPr>
          </a:p>
          <a:p>
            <a:pPr marL="0" indent="0" algn="just">
              <a:spcAft>
                <a:spcPts val="0"/>
              </a:spcAft>
              <a:buNone/>
            </a:pPr>
            <a:endParaRPr lang="fr-FR" sz="7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90991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normAutofit fontScale="25000" lnSpcReduction="20000"/>
          </a:bodyPr>
          <a:lstStyle/>
          <a:p>
            <a:pPr marL="0" indent="0" algn="ctr">
              <a:spcAft>
                <a:spcPts val="0"/>
              </a:spcAft>
              <a:buNone/>
            </a:pPr>
            <a:r>
              <a:rPr lang="fr-FR" sz="7200" b="1" dirty="0">
                <a:solidFill>
                  <a:srgbClr val="00B050"/>
                </a:solidFill>
                <a:latin typeface="Times New Roman" panose="02020603050405020304" pitchFamily="18" charset="0"/>
                <a:ea typeface="Times New Roman" panose="02020603050405020304" pitchFamily="18" charset="0"/>
              </a:rPr>
              <a:t>Compte-rendu du séjour à la maternité</a:t>
            </a:r>
            <a:endParaRPr lang="fr-FR" sz="7200" dirty="0">
              <a:latin typeface="Times New Roman" panose="02020603050405020304" pitchFamily="18" charset="0"/>
              <a:ea typeface="Times New Roman" panose="02020603050405020304" pitchFamily="18" charset="0"/>
            </a:endParaRPr>
          </a:p>
          <a:p>
            <a:pPr marL="0" indent="0" algn="just">
              <a:spcAft>
                <a:spcPts val="0"/>
              </a:spcAft>
              <a:buNone/>
            </a:pPr>
            <a:endParaRPr lang="fr-FR" sz="7200" dirty="0">
              <a:latin typeface="Times New Roman" panose="02020603050405020304" pitchFamily="18" charset="0"/>
              <a:ea typeface="Times New Roman" panose="02020603050405020304" pitchFamily="18" charset="0"/>
            </a:endParaRPr>
          </a:p>
          <a:p>
            <a:pPr marL="0" indent="0" algn="just">
              <a:spcAft>
                <a:spcPts val="0"/>
              </a:spcAft>
              <a:buNone/>
            </a:pPr>
            <a:endParaRPr lang="fr-FR" sz="7200" dirty="0">
              <a:latin typeface="Times New Roman" panose="02020603050405020304" pitchFamily="18" charset="0"/>
              <a:ea typeface="Times New Roman" panose="02020603050405020304" pitchFamily="18" charset="0"/>
            </a:endParaRPr>
          </a:p>
          <a:p>
            <a:pPr marL="0" indent="0" algn="just">
              <a:buNone/>
            </a:pPr>
            <a:r>
              <a:rPr lang="fr-FR" sz="7200" b="1" dirty="0">
                <a:solidFill>
                  <a:srgbClr val="00B050"/>
                </a:solidFill>
                <a:latin typeface="Times New Roman" panose="02020603050405020304" pitchFamily="18" charset="0"/>
                <a:ea typeface="Times New Roman" panose="02020603050405020304" pitchFamily="18" charset="0"/>
              </a:rPr>
              <a:t>Rédigé par :</a:t>
            </a:r>
            <a:endParaRPr lang="fr-FR" sz="7200" dirty="0">
              <a:latin typeface="Times New Roman" panose="02020603050405020304" pitchFamily="18" charset="0"/>
              <a:ea typeface="Times New Roman" panose="02020603050405020304" pitchFamily="18" charset="0"/>
            </a:endParaRPr>
          </a:p>
          <a:p>
            <a:pPr marL="0" indent="0" algn="just">
              <a:buNone/>
            </a:pPr>
            <a:r>
              <a:rPr lang="fr-FR" sz="7200" b="1" dirty="0" smtClean="0">
                <a:solidFill>
                  <a:srgbClr val="00B050"/>
                </a:solidFill>
                <a:latin typeface="Times New Roman" panose="02020603050405020304" pitchFamily="18" charset="0"/>
                <a:ea typeface="Times New Roman" panose="02020603050405020304" pitchFamily="18" charset="0"/>
              </a:rPr>
              <a:t>Transmis </a:t>
            </a:r>
            <a:r>
              <a:rPr lang="fr-FR" sz="7200" b="1" dirty="0">
                <a:solidFill>
                  <a:srgbClr val="00B050"/>
                </a:solidFill>
                <a:latin typeface="Times New Roman" panose="02020603050405020304" pitchFamily="18" charset="0"/>
                <a:ea typeface="Times New Roman" panose="02020603050405020304" pitchFamily="18" charset="0"/>
              </a:rPr>
              <a:t>le :</a:t>
            </a:r>
            <a:r>
              <a:rPr lang="fr-FR" sz="7200" dirty="0">
                <a:solidFill>
                  <a:srgbClr val="00B050"/>
                </a:solidFill>
                <a:latin typeface="Times New Roman" panose="02020603050405020304" pitchFamily="18" charset="0"/>
                <a:ea typeface="Times New Roman" panose="02020603050405020304" pitchFamily="18" charset="0"/>
              </a:rPr>
              <a:t> 		</a:t>
            </a:r>
            <a:r>
              <a:rPr lang="fr-FR" sz="7200" b="1" dirty="0" smtClean="0">
                <a:solidFill>
                  <a:srgbClr val="00B050"/>
                </a:solidFill>
                <a:latin typeface="Times New Roman" panose="02020603050405020304" pitchFamily="18" charset="0"/>
                <a:ea typeface="Times New Roman" panose="02020603050405020304" pitchFamily="18" charset="0"/>
              </a:rPr>
              <a:t>A</a:t>
            </a:r>
            <a:r>
              <a:rPr lang="fr-FR" sz="7200" b="1" dirty="0">
                <a:solidFill>
                  <a:srgbClr val="00B050"/>
                </a:solidFill>
                <a:latin typeface="Times New Roman" panose="02020603050405020304" pitchFamily="18" charset="0"/>
                <a:ea typeface="Times New Roman" panose="02020603050405020304" pitchFamily="18" charset="0"/>
              </a:rPr>
              <a:t> </a:t>
            </a:r>
            <a:r>
              <a:rPr lang="fr-FR" sz="7200" b="1" dirty="0" smtClean="0">
                <a:solidFill>
                  <a:srgbClr val="00B050"/>
                </a:solidFill>
                <a:latin typeface="Times New Roman" panose="02020603050405020304" pitchFamily="18" charset="0"/>
                <a:ea typeface="Times New Roman" panose="02020603050405020304" pitchFamily="18" charset="0"/>
              </a:rPr>
              <a:t>:Secrétariat </a:t>
            </a:r>
            <a:r>
              <a:rPr lang="fr-FR" sz="7200" b="1" dirty="0">
                <a:solidFill>
                  <a:srgbClr val="00B050"/>
                </a:solidFill>
                <a:latin typeface="Times New Roman" panose="02020603050405020304" pitchFamily="18" charset="0"/>
                <a:ea typeface="Times New Roman" panose="02020603050405020304" pitchFamily="18" charset="0"/>
              </a:rPr>
              <a:t>central de la PMI </a:t>
            </a:r>
            <a:endParaRPr lang="fr-FR" sz="7200" dirty="0">
              <a:latin typeface="Times New Roman" panose="02020603050405020304" pitchFamily="18" charset="0"/>
              <a:ea typeface="Times New Roman" panose="02020603050405020304" pitchFamily="18" charset="0"/>
            </a:endParaRPr>
          </a:p>
          <a:p>
            <a:pPr marL="2697480" indent="0" algn="just">
              <a:spcAft>
                <a:spcPts val="0"/>
              </a:spcAft>
              <a:buNone/>
            </a:pPr>
            <a:r>
              <a:rPr lang="fr-FR" sz="7200" b="1" dirty="0">
                <a:solidFill>
                  <a:srgbClr val="00B050"/>
                </a:solidFill>
                <a:latin typeface="Times New Roman" panose="02020603050405020304" pitchFamily="18" charset="0"/>
                <a:ea typeface="Times New Roman" panose="02020603050405020304" pitchFamily="18" charset="0"/>
              </a:rPr>
              <a:t>ou CRIP</a:t>
            </a:r>
            <a:endParaRPr lang="fr-FR" sz="7200" dirty="0">
              <a:latin typeface="Times New Roman" panose="02020603050405020304" pitchFamily="18" charset="0"/>
              <a:ea typeface="Times New Roman" panose="02020603050405020304" pitchFamily="18" charset="0"/>
            </a:endParaRPr>
          </a:p>
          <a:p>
            <a:pPr marL="2697480" indent="0" algn="just">
              <a:spcAft>
                <a:spcPts val="0"/>
              </a:spcAft>
              <a:buNone/>
            </a:pPr>
            <a:r>
              <a:rPr lang="fr-FR" sz="7200" b="1" dirty="0">
                <a:solidFill>
                  <a:srgbClr val="00B050"/>
                </a:solidFill>
                <a:latin typeface="Times New Roman" panose="02020603050405020304" pitchFamily="18" charset="0"/>
                <a:ea typeface="Times New Roman" panose="02020603050405020304" pitchFamily="18" charset="0"/>
              </a:rPr>
              <a:t>ou Procureur de la République</a:t>
            </a:r>
            <a:endParaRPr lang="fr-FR" sz="7200" dirty="0">
              <a:latin typeface="Times New Roman" panose="02020603050405020304" pitchFamily="18" charset="0"/>
              <a:ea typeface="Times New Roman" panose="02020603050405020304" pitchFamily="18" charset="0"/>
            </a:endParaRPr>
          </a:p>
          <a:p>
            <a:pPr marL="0" indent="0" algn="just">
              <a:buNone/>
            </a:pPr>
            <a:r>
              <a:rPr lang="fr-FR" sz="7200" b="1" kern="0" dirty="0">
                <a:solidFill>
                  <a:srgbClr val="00B050"/>
                </a:solidFill>
                <a:latin typeface="Times New Roman" panose="02020603050405020304" pitchFamily="18" charset="0"/>
              </a:rPr>
              <a:t>Identités</a:t>
            </a:r>
            <a:endParaRPr lang="fr-FR" sz="7200" b="1" kern="0" dirty="0">
              <a:latin typeface="Times New Roman" panose="02020603050405020304" pitchFamily="18" charset="0"/>
            </a:endParaRPr>
          </a:p>
          <a:p>
            <a:pPr marL="0" indent="0">
              <a:spcAft>
                <a:spcPts val="0"/>
              </a:spcAft>
              <a:buNone/>
            </a:pPr>
            <a:r>
              <a:rPr lang="fr-FR" sz="7200" b="1" dirty="0">
                <a:solidFill>
                  <a:srgbClr val="00B050"/>
                </a:solidFill>
                <a:latin typeface="Times New Roman" panose="02020603050405020304" pitchFamily="18" charset="0"/>
                <a:ea typeface="Times New Roman" panose="02020603050405020304" pitchFamily="18" charset="0"/>
              </a:rPr>
              <a:t>- Mère</a:t>
            </a:r>
            <a:r>
              <a:rPr lang="fr-FR" sz="7200" dirty="0">
                <a:solidFill>
                  <a:srgbClr val="00B050"/>
                </a:solidFill>
                <a:latin typeface="Times New Roman" panose="02020603050405020304" pitchFamily="18" charset="0"/>
                <a:ea typeface="Times New Roman" panose="02020603050405020304" pitchFamily="18" charset="0"/>
              </a:rPr>
              <a:t> (</a:t>
            </a:r>
            <a:r>
              <a:rPr lang="fr-FR" sz="7200" i="1" dirty="0">
                <a:solidFill>
                  <a:srgbClr val="00B050"/>
                </a:solidFill>
                <a:latin typeface="Times New Roman" panose="02020603050405020304" pitchFamily="18" charset="0"/>
                <a:ea typeface="Times New Roman" panose="02020603050405020304" pitchFamily="18" charset="0"/>
              </a:rPr>
              <a:t>Nom, Prénom, adresse) : </a:t>
            </a:r>
            <a:endParaRPr lang="fr-FR" sz="7200" dirty="0">
              <a:latin typeface="Times New Roman" panose="02020603050405020304" pitchFamily="18" charset="0"/>
              <a:ea typeface="Times New Roman" panose="02020603050405020304" pitchFamily="18" charset="0"/>
            </a:endParaRPr>
          </a:p>
          <a:p>
            <a:pPr marL="0" indent="0">
              <a:spcAft>
                <a:spcPts val="0"/>
              </a:spcAft>
              <a:buNone/>
            </a:pPr>
            <a:r>
              <a:rPr lang="fr-FR" sz="7200" dirty="0">
                <a:solidFill>
                  <a:srgbClr val="00B050"/>
                </a:solidFill>
                <a:latin typeface="Times New Roman" panose="02020603050405020304" pitchFamily="18" charset="0"/>
                <a:ea typeface="Times New Roman" panose="02020603050405020304" pitchFamily="18" charset="0"/>
              </a:rPr>
              <a:t> </a:t>
            </a:r>
            <a:r>
              <a:rPr lang="fr-FR" sz="7200" b="1" dirty="0" smtClean="0">
                <a:solidFill>
                  <a:srgbClr val="00B050"/>
                </a:solidFill>
                <a:latin typeface="Times New Roman" panose="02020603050405020304" pitchFamily="18" charset="0"/>
                <a:ea typeface="Times New Roman" panose="02020603050405020304" pitchFamily="18" charset="0"/>
              </a:rPr>
              <a:t>- </a:t>
            </a:r>
            <a:r>
              <a:rPr lang="fr-FR" sz="7200" b="1" dirty="0">
                <a:solidFill>
                  <a:srgbClr val="00B050"/>
                </a:solidFill>
                <a:latin typeface="Times New Roman" panose="02020603050405020304" pitchFamily="18" charset="0"/>
                <a:ea typeface="Times New Roman" panose="02020603050405020304" pitchFamily="18" charset="0"/>
              </a:rPr>
              <a:t>Père </a:t>
            </a:r>
            <a:r>
              <a:rPr lang="fr-FR" sz="7200" dirty="0">
                <a:solidFill>
                  <a:srgbClr val="00B050"/>
                </a:solidFill>
                <a:latin typeface="Times New Roman" panose="02020603050405020304" pitchFamily="18" charset="0"/>
                <a:ea typeface="Times New Roman" panose="02020603050405020304" pitchFamily="18" charset="0"/>
              </a:rPr>
              <a:t>(</a:t>
            </a:r>
            <a:r>
              <a:rPr lang="fr-FR" sz="7200" i="1" dirty="0">
                <a:solidFill>
                  <a:srgbClr val="00B050"/>
                </a:solidFill>
                <a:latin typeface="Times New Roman" panose="02020603050405020304" pitchFamily="18" charset="0"/>
                <a:ea typeface="Times New Roman" panose="02020603050405020304" pitchFamily="18" charset="0"/>
              </a:rPr>
              <a:t>Nom, prénom, adresse) :</a:t>
            </a:r>
            <a:r>
              <a:rPr lang="fr-FR" sz="7200" dirty="0">
                <a:solidFill>
                  <a:srgbClr val="00B050"/>
                </a:solidFill>
                <a:latin typeface="Times New Roman" panose="02020603050405020304" pitchFamily="18" charset="0"/>
                <a:ea typeface="Times New Roman" panose="02020603050405020304" pitchFamily="18" charset="0"/>
              </a:rPr>
              <a:t> </a:t>
            </a:r>
            <a:endParaRPr lang="fr-FR" sz="7200" dirty="0" smtClean="0">
              <a:latin typeface="Times New Roman" panose="02020603050405020304" pitchFamily="18" charset="0"/>
              <a:ea typeface="Times New Roman" panose="02020603050405020304" pitchFamily="18" charset="0"/>
            </a:endParaRPr>
          </a:p>
          <a:p>
            <a:pPr marL="0" indent="0">
              <a:spcAft>
                <a:spcPts val="0"/>
              </a:spcAft>
              <a:buNone/>
            </a:pPr>
            <a:r>
              <a:rPr lang="fr-FR" sz="7200" b="1" dirty="0" smtClean="0">
                <a:solidFill>
                  <a:srgbClr val="00B050"/>
                </a:solidFill>
                <a:latin typeface="Times New Roman" panose="02020603050405020304" pitchFamily="18" charset="0"/>
                <a:ea typeface="Times New Roman" panose="02020603050405020304" pitchFamily="18" charset="0"/>
              </a:rPr>
              <a:t>- </a:t>
            </a:r>
            <a:r>
              <a:rPr lang="fr-FR" sz="7200" b="1" dirty="0">
                <a:solidFill>
                  <a:srgbClr val="00B050"/>
                </a:solidFill>
                <a:latin typeface="Times New Roman" panose="02020603050405020304" pitchFamily="18" charset="0"/>
                <a:ea typeface="Times New Roman" panose="02020603050405020304" pitchFamily="18" charset="0"/>
              </a:rPr>
              <a:t>Enfant</a:t>
            </a:r>
            <a:r>
              <a:rPr lang="fr-FR" sz="7200" dirty="0">
                <a:solidFill>
                  <a:srgbClr val="00B050"/>
                </a:solidFill>
                <a:latin typeface="Times New Roman" panose="02020603050405020304" pitchFamily="18" charset="0"/>
                <a:ea typeface="Times New Roman" panose="02020603050405020304" pitchFamily="18" charset="0"/>
              </a:rPr>
              <a:t> (</a:t>
            </a:r>
            <a:r>
              <a:rPr lang="fr-FR" sz="7200" i="1" dirty="0">
                <a:solidFill>
                  <a:srgbClr val="00B050"/>
                </a:solidFill>
                <a:latin typeface="Times New Roman" panose="02020603050405020304" pitchFamily="18" charset="0"/>
                <a:ea typeface="Times New Roman" panose="02020603050405020304" pitchFamily="18" charset="0"/>
              </a:rPr>
              <a:t>Nom, Prénom) :			</a:t>
            </a:r>
            <a:r>
              <a:rPr lang="fr-FR" sz="7200" b="1" dirty="0" smtClean="0">
                <a:solidFill>
                  <a:srgbClr val="00B050"/>
                </a:solidFill>
                <a:latin typeface="Times New Roman" panose="02020603050405020304" pitchFamily="18" charset="0"/>
                <a:ea typeface="Times New Roman" panose="02020603050405020304" pitchFamily="18" charset="0"/>
              </a:rPr>
              <a:t>Né(e</a:t>
            </a:r>
            <a:r>
              <a:rPr lang="fr-FR" sz="7200" b="1" dirty="0">
                <a:solidFill>
                  <a:srgbClr val="00B050"/>
                </a:solidFill>
                <a:latin typeface="Times New Roman" panose="02020603050405020304" pitchFamily="18" charset="0"/>
                <a:ea typeface="Times New Roman" panose="02020603050405020304" pitchFamily="18" charset="0"/>
              </a:rPr>
              <a:t>) le :</a:t>
            </a:r>
            <a:endParaRPr lang="fr-FR" sz="7200" dirty="0">
              <a:latin typeface="Times New Roman" panose="02020603050405020304" pitchFamily="18" charset="0"/>
              <a:ea typeface="Times New Roman" panose="02020603050405020304" pitchFamily="18" charset="0"/>
            </a:endParaRPr>
          </a:p>
          <a:p>
            <a:pPr marL="0" indent="0">
              <a:spcAft>
                <a:spcPts val="0"/>
              </a:spcAft>
              <a:buNone/>
            </a:pPr>
            <a:r>
              <a:rPr lang="fr-FR" sz="7200" dirty="0">
                <a:solidFill>
                  <a:srgbClr val="00B050"/>
                </a:solidFill>
                <a:latin typeface="Times New Roman" panose="02020603050405020304" pitchFamily="18" charset="0"/>
                <a:ea typeface="Times New Roman" panose="02020603050405020304" pitchFamily="18" charset="0"/>
              </a:rPr>
              <a:t>- </a:t>
            </a:r>
            <a:r>
              <a:rPr lang="fr-FR" sz="7200" i="1" dirty="0">
                <a:solidFill>
                  <a:srgbClr val="00B050"/>
                </a:solidFill>
                <a:latin typeface="Times New Roman" panose="02020603050405020304" pitchFamily="18" charset="0"/>
                <a:ea typeface="Times New Roman" panose="02020603050405020304" pitchFamily="18" charset="0"/>
              </a:rPr>
              <a:t>Nom définitif de l’enfant (si connu) :</a:t>
            </a:r>
            <a:endParaRPr lang="fr-FR" sz="7200" dirty="0">
              <a:latin typeface="Times New Roman" panose="02020603050405020304" pitchFamily="18" charset="0"/>
              <a:ea typeface="Times New Roman" panose="02020603050405020304" pitchFamily="18" charset="0"/>
            </a:endParaRPr>
          </a:p>
          <a:p>
            <a:pPr marL="0" indent="0">
              <a:spcAft>
                <a:spcPts val="0"/>
              </a:spcAft>
              <a:buNone/>
            </a:pPr>
            <a:r>
              <a:rPr lang="fr-FR" sz="7200" dirty="0">
                <a:solidFill>
                  <a:srgbClr val="00B050"/>
                </a:solidFill>
                <a:latin typeface="Times New Roman" panose="02020603050405020304" pitchFamily="18" charset="0"/>
                <a:ea typeface="Times New Roman" panose="02020603050405020304" pitchFamily="18" charset="0"/>
              </a:rPr>
              <a:t> </a:t>
            </a:r>
            <a:endParaRPr lang="fr-FR" sz="7200" dirty="0">
              <a:latin typeface="Times New Roman" panose="02020603050405020304" pitchFamily="18" charset="0"/>
              <a:ea typeface="Times New Roman" panose="02020603050405020304" pitchFamily="18" charset="0"/>
            </a:endParaRPr>
          </a:p>
          <a:p>
            <a:pPr marL="0" indent="0">
              <a:spcAft>
                <a:spcPts val="0"/>
              </a:spcAft>
              <a:buNone/>
            </a:pPr>
            <a:r>
              <a:rPr lang="fr-FR" sz="7200" b="1" dirty="0">
                <a:solidFill>
                  <a:srgbClr val="00B050"/>
                </a:solidFill>
                <a:latin typeface="Times New Roman" panose="02020603050405020304" pitchFamily="18" charset="0"/>
                <a:ea typeface="Times New Roman" panose="02020603050405020304" pitchFamily="18" charset="0"/>
              </a:rPr>
              <a:t>Dates du séjour à la maternité :</a:t>
            </a:r>
            <a:endParaRPr lang="fr-FR" sz="7200" dirty="0">
              <a:latin typeface="Times New Roman" panose="02020603050405020304" pitchFamily="18" charset="0"/>
              <a:ea typeface="Times New Roman" panose="02020603050405020304" pitchFamily="18" charset="0"/>
            </a:endParaRPr>
          </a:p>
          <a:p>
            <a:pPr marL="0" indent="0">
              <a:spcAft>
                <a:spcPts val="0"/>
              </a:spcAft>
              <a:buNone/>
            </a:pPr>
            <a:r>
              <a:rPr lang="fr-FR" sz="7200" b="1" dirty="0">
                <a:solidFill>
                  <a:srgbClr val="00B050"/>
                </a:solidFill>
                <a:latin typeface="Times New Roman" panose="02020603050405020304" pitchFamily="18" charset="0"/>
                <a:ea typeface="Times New Roman" panose="02020603050405020304" pitchFamily="18" charset="0"/>
              </a:rPr>
              <a:t> </a:t>
            </a:r>
            <a:endParaRPr lang="fr-FR" sz="7200" dirty="0">
              <a:latin typeface="Times New Roman" panose="02020603050405020304" pitchFamily="18" charset="0"/>
              <a:ea typeface="Times New Roman" panose="02020603050405020304" pitchFamily="18" charset="0"/>
            </a:endParaRPr>
          </a:p>
          <a:p>
            <a:pPr marL="0" indent="0">
              <a:spcAft>
                <a:spcPts val="0"/>
              </a:spcAft>
              <a:buNone/>
            </a:pPr>
            <a:r>
              <a:rPr lang="fr-FR" sz="7200" b="1" dirty="0">
                <a:solidFill>
                  <a:srgbClr val="00B050"/>
                </a:solidFill>
                <a:latin typeface="Times New Roman" panose="02020603050405020304" pitchFamily="18" charset="0"/>
                <a:ea typeface="Times New Roman" panose="02020603050405020304" pitchFamily="18" charset="0"/>
              </a:rPr>
              <a:t>Observations à la maternité : </a:t>
            </a:r>
            <a:endParaRPr lang="fr-FR" sz="7200" dirty="0" smtClean="0">
              <a:latin typeface="Times New Roman" panose="02020603050405020304" pitchFamily="18" charset="0"/>
              <a:ea typeface="Times New Roman" panose="02020603050405020304" pitchFamily="18" charset="0"/>
            </a:endParaRPr>
          </a:p>
          <a:p>
            <a:pPr marL="0" indent="0">
              <a:spcAft>
                <a:spcPts val="0"/>
              </a:spcAft>
              <a:buNone/>
            </a:pPr>
            <a:r>
              <a:rPr lang="fr-FR" sz="7200" b="1" dirty="0">
                <a:solidFill>
                  <a:srgbClr val="00B050"/>
                </a:solidFill>
                <a:latin typeface="Times New Roman" panose="02020603050405020304" pitchFamily="18" charset="0"/>
                <a:ea typeface="Times New Roman" panose="02020603050405020304" pitchFamily="18" charset="0"/>
              </a:rPr>
              <a:t> </a:t>
            </a:r>
            <a:r>
              <a:rPr lang="fr-FR" sz="7200" dirty="0" smtClean="0">
                <a:solidFill>
                  <a:srgbClr val="00B050"/>
                </a:solidFill>
                <a:latin typeface="Times New Roman" panose="02020603050405020304" pitchFamily="18" charset="0"/>
                <a:ea typeface="Times New Roman" panose="02020603050405020304" pitchFamily="18" charset="0"/>
              </a:rPr>
              <a:t>Relation </a:t>
            </a:r>
            <a:r>
              <a:rPr lang="fr-FR" sz="7200" dirty="0">
                <a:solidFill>
                  <a:srgbClr val="00B050"/>
                </a:solidFill>
                <a:latin typeface="Times New Roman" panose="02020603050405020304" pitchFamily="18" charset="0"/>
                <a:ea typeface="Times New Roman" panose="02020603050405020304" pitchFamily="18" charset="0"/>
              </a:rPr>
              <a:t>parents-enfant, santé de l’enfant, allaitement (maternel ou biberon), prise en charge de l’enfant dans les soins du quotidien, attitude des parents, compétences des parents, adhésion des parents aux propositions d’accompagnement, entourage…</a:t>
            </a:r>
            <a:endParaRPr lang="fr-FR" sz="7200" dirty="0">
              <a:latin typeface="Times New Roman" panose="02020603050405020304" pitchFamily="18" charset="0"/>
              <a:ea typeface="Times New Roman" panose="02020603050405020304" pitchFamily="18" charset="0"/>
            </a:endParaRPr>
          </a:p>
          <a:p>
            <a:pPr marL="0" indent="0" algn="just">
              <a:spcAft>
                <a:spcPts val="0"/>
              </a:spcAft>
              <a:buNone/>
            </a:pPr>
            <a:endParaRPr lang="fr-FR" sz="7200" b="1" dirty="0">
              <a:latin typeface="Times New Roman" panose="02020603050405020304" pitchFamily="18" charset="0"/>
            </a:endParaRPr>
          </a:p>
          <a:p>
            <a:pPr marL="0" indent="0">
              <a:spcAft>
                <a:spcPts val="0"/>
              </a:spcAft>
              <a:buNone/>
            </a:pPr>
            <a:endParaRPr lang="fr-FR" sz="5600" dirty="0">
              <a:latin typeface="Times New Roman" panose="02020603050405020304" pitchFamily="18" charset="0"/>
              <a:ea typeface="Times New Roman" panose="02020603050405020304" pitchFamily="18" charset="0"/>
            </a:endParaRPr>
          </a:p>
          <a:p>
            <a:endParaRPr lang="fr-FR" sz="5600" dirty="0"/>
          </a:p>
          <a:p>
            <a:endParaRPr lang="fr-FR" sz="5600" dirty="0"/>
          </a:p>
        </p:txBody>
      </p:sp>
    </p:spTree>
    <p:extLst>
      <p:ext uri="{BB962C8B-B14F-4D97-AF65-F5344CB8AC3E}">
        <p14:creationId xmlns:p14="http://schemas.microsoft.com/office/powerpoint/2010/main" val="2567614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dirty="0" smtClean="0"/>
              <a:t>6- Traitement des situations préoccupantes en prénatal </a:t>
            </a:r>
            <a:r>
              <a:rPr lang="fr-FR" sz="3200" u="sng" dirty="0" smtClean="0"/>
              <a:t>avec</a:t>
            </a:r>
            <a:r>
              <a:rPr lang="fr-FR" sz="3200" dirty="0" smtClean="0"/>
              <a:t> rédaction d’une </a:t>
            </a:r>
            <a:r>
              <a:rPr lang="fr-FR" sz="3200" dirty="0" err="1" smtClean="0"/>
              <a:t>IPPrénat</a:t>
            </a:r>
            <a:r>
              <a:rPr lang="fr-FR" sz="3200" dirty="0" smtClean="0"/>
              <a:t> transmise à la CRIP </a:t>
            </a:r>
            <a:endParaRPr lang="fr-FR" sz="3200" dirty="0"/>
          </a:p>
        </p:txBody>
      </p:sp>
      <p:sp>
        <p:nvSpPr>
          <p:cNvPr id="3" name="Espace réservé du contenu 2"/>
          <p:cNvSpPr>
            <a:spLocks noGrp="1"/>
          </p:cNvSpPr>
          <p:nvPr>
            <p:ph idx="1"/>
          </p:nvPr>
        </p:nvSpPr>
        <p:spPr>
          <a:xfrm>
            <a:off x="457200" y="1988840"/>
            <a:ext cx="8229600" cy="4421088"/>
          </a:xfrm>
        </p:spPr>
        <p:txBody>
          <a:bodyPr>
            <a:normAutofit fontScale="92500" lnSpcReduction="10000"/>
          </a:bodyPr>
          <a:lstStyle/>
          <a:p>
            <a:r>
              <a:rPr lang="fr-FR" sz="3600" dirty="0" smtClean="0"/>
              <a:t>Indicateur de risque de danger</a:t>
            </a:r>
          </a:p>
          <a:p>
            <a:pPr marL="0" indent="0">
              <a:buNone/>
            </a:pPr>
            <a:r>
              <a:rPr lang="fr-FR" sz="2600" dirty="0" smtClean="0"/>
              <a:t>L’étayage ne suffit pas. On observe des carences, une pathologie psychiatrique non régulée, un entourage familial pathogène</a:t>
            </a:r>
          </a:p>
          <a:p>
            <a:pPr>
              <a:spcBef>
                <a:spcPts val="500"/>
              </a:spcBef>
              <a:buSzPct val="8000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fr-FR" sz="3600" dirty="0" smtClean="0"/>
              <a:t>Rechercher l’implication des parents et les informer des inquiétudes</a:t>
            </a:r>
          </a:p>
          <a:p>
            <a:pPr marL="0" indent="0">
              <a:spcBef>
                <a:spcPts val="500"/>
              </a:spcBef>
              <a:buSzPct val="80000"/>
              <a:buNone/>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fr-FR" sz="2800" dirty="0" smtClean="0"/>
              <a:t>Les inquiétudes sont nommées tout au long de l’accompagnement en se basant sur des faits précis, sans parler de l’écriture de l’</a:t>
            </a:r>
            <a:r>
              <a:rPr lang="fr-FR" sz="2800" dirty="0" err="1" smtClean="0"/>
              <a:t>Ipprénat</a:t>
            </a:r>
            <a:r>
              <a:rPr lang="fr-FR" sz="2800" dirty="0" smtClean="0"/>
              <a:t> (un temps pour tout, ce n’est pas une trahison</a:t>
            </a:r>
            <a:r>
              <a:rPr lang="fr-FR" sz="2600" dirty="0" smtClean="0"/>
              <a:t>). L’annonce se fait à un temps précis dans un cadre précis </a:t>
            </a:r>
          </a:p>
          <a:p>
            <a:pPr>
              <a:buFont typeface="Wingdings" pitchFamily="2" charset="2"/>
              <a:buChar char="ü"/>
            </a:pPr>
            <a:endParaRPr lang="fr-FR" sz="51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6120680"/>
          </a:xfrm>
        </p:spPr>
        <p:txBody>
          <a:bodyPr>
            <a:normAutofit fontScale="55000" lnSpcReduction="20000"/>
          </a:bodyPr>
          <a:lstStyle/>
          <a:p>
            <a:pPr>
              <a:spcBef>
                <a:spcPts val="500"/>
              </a:spcBef>
              <a:buSzPct val="8000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fr-FR" sz="5900" dirty="0"/>
              <a:t>Rassembler les partenaires </a:t>
            </a:r>
            <a:endParaRPr lang="fr-FR" sz="5900" dirty="0" smtClean="0"/>
          </a:p>
          <a:p>
            <a:pPr marL="0" indent="0">
              <a:spcBef>
                <a:spcPts val="500"/>
              </a:spcBef>
              <a:buSzPct val="80000"/>
              <a:buNone/>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fr-FR" dirty="0" smtClean="0"/>
              <a:t>-</a:t>
            </a:r>
            <a:r>
              <a:rPr lang="fr-FR" sz="4500" dirty="0"/>
              <a:t>P</a:t>
            </a:r>
            <a:r>
              <a:rPr lang="fr-FR" sz="4500" dirty="0" smtClean="0"/>
              <a:t>rendre </a:t>
            </a:r>
            <a:r>
              <a:rPr lang="fr-FR" sz="4500" dirty="0"/>
              <a:t>contact avec tous les professionnels </a:t>
            </a:r>
            <a:r>
              <a:rPr lang="fr-FR" sz="4500" dirty="0" smtClean="0"/>
              <a:t>qui interviennent auprès de la famille</a:t>
            </a:r>
            <a:endParaRPr lang="fr-FR" sz="4500" dirty="0"/>
          </a:p>
          <a:p>
            <a:pPr marL="457200" indent="-457200">
              <a:spcBef>
                <a:spcPts val="500"/>
              </a:spcBef>
              <a:buClrTx/>
              <a:buSzPct val="80000"/>
              <a:buNone/>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fr-FR" sz="4500" dirty="0" smtClean="0"/>
              <a:t>-</a:t>
            </a:r>
            <a:r>
              <a:rPr lang="fr-FR" sz="4500" dirty="0"/>
              <a:t>Organiser une  synthèse ou une Commission Evaluation Pluridisciplinaire (CEP</a:t>
            </a:r>
            <a:r>
              <a:rPr lang="fr-FR" sz="4500" dirty="0" smtClean="0"/>
              <a:t>):</a:t>
            </a:r>
          </a:p>
          <a:p>
            <a:pPr marL="457200" indent="-457200">
              <a:spcBef>
                <a:spcPts val="500"/>
              </a:spcBef>
              <a:buClrTx/>
              <a:buSzPct val="80000"/>
              <a:buNone/>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fr-FR" sz="4500" dirty="0" smtClean="0"/>
              <a:t>partage </a:t>
            </a:r>
            <a:r>
              <a:rPr lang="fr-FR" sz="4500" dirty="0"/>
              <a:t>entre pairs soumis au secret professionnel. Nous avons le droit de </a:t>
            </a:r>
            <a:r>
              <a:rPr lang="fr-FR" sz="4500" dirty="0" smtClean="0"/>
              <a:t>partager des </a:t>
            </a:r>
            <a:r>
              <a:rPr lang="fr-FR" sz="4500" dirty="0" smtClean="0"/>
              <a:t>informations puisque que nous intervenons dans le cadre de la protection de</a:t>
            </a:r>
          </a:p>
          <a:p>
            <a:pPr marL="457200" indent="-457200">
              <a:spcBef>
                <a:spcPts val="500"/>
              </a:spcBef>
              <a:buClrTx/>
              <a:buSzPct val="80000"/>
              <a:buNone/>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fr-FR" sz="4500" dirty="0" smtClean="0"/>
              <a:t>l’enfance, dans un objectif d’évaluation et de mise en œuvre d’actions et d’aides. </a:t>
            </a:r>
            <a:r>
              <a:rPr lang="fr-FR" sz="4500" dirty="0" smtClean="0"/>
              <a:t>Ce sont </a:t>
            </a:r>
            <a:r>
              <a:rPr lang="fr-FR" sz="4500" dirty="0" smtClean="0"/>
              <a:t>des informations strictement limitées à l’exercice de la mission protection.  Et on informe au préalable des parents sauf intérêt contraire de l’enfant. </a:t>
            </a:r>
            <a:endParaRPr lang="fr-FR" sz="4500" dirty="0"/>
          </a:p>
          <a:p>
            <a:pPr marL="0" indent="0">
              <a:buNone/>
            </a:pPr>
            <a:r>
              <a:rPr lang="fr-FR" sz="4500" dirty="0"/>
              <a:t>Un partenariat large entre les différentes institutions et les différents professionnels intervenant en périnatalité est mis en </a:t>
            </a:r>
            <a:r>
              <a:rPr lang="fr-FR" sz="4500" dirty="0" smtClean="0"/>
              <a:t>œuvre </a:t>
            </a:r>
            <a:r>
              <a:rPr lang="fr-FR" sz="4500" dirty="0"/>
              <a:t>: en interne au Conseil Départemental et notamment avec les maternités, l’Unité Mère-Bébé, le Procureur de la République, les Juges des enfants. </a:t>
            </a:r>
          </a:p>
          <a:p>
            <a:pPr marL="457200" indent="-457200">
              <a:spcBef>
                <a:spcPts val="500"/>
              </a:spcBef>
              <a:buClrTx/>
              <a:buSzPct val="80000"/>
              <a:buNone/>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endParaRPr lang="fr-FR" dirty="0"/>
          </a:p>
          <a:p>
            <a:endParaRPr lang="fr-FR" dirty="0"/>
          </a:p>
        </p:txBody>
      </p:sp>
    </p:spTree>
    <p:extLst>
      <p:ext uri="{BB962C8B-B14F-4D97-AF65-F5344CB8AC3E}">
        <p14:creationId xmlns:p14="http://schemas.microsoft.com/office/powerpoint/2010/main" val="1612961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229600" cy="5289451"/>
          </a:xfrm>
        </p:spPr>
        <p:txBody>
          <a:bodyPr>
            <a:normAutofit fontScale="77500" lnSpcReduction="20000"/>
          </a:bodyPr>
          <a:lstStyle/>
          <a:p>
            <a:r>
              <a:rPr lang="fr-FR" sz="4400" dirty="0"/>
              <a:t>Décision collective d’écrire une </a:t>
            </a:r>
            <a:r>
              <a:rPr lang="fr-FR" sz="4400" dirty="0" err="1"/>
              <a:t>IPPrénat</a:t>
            </a:r>
            <a:r>
              <a:rPr lang="fr-FR" sz="4400" dirty="0"/>
              <a:t>. </a:t>
            </a:r>
          </a:p>
          <a:p>
            <a:pPr marL="0" indent="0">
              <a:buNone/>
            </a:pPr>
            <a:r>
              <a:rPr lang="fr-FR" dirty="0"/>
              <a:t>le Procureur de la République et/ou le Juge des Enfants sont informés des situations à la fin de la grossesse, sans qu’aucune décision juridique concernant l’enfant ne soit prise avant sa naissance, conformément à la Loi</a:t>
            </a:r>
          </a:p>
          <a:p>
            <a:r>
              <a:rPr lang="fr-FR" sz="4400" dirty="0"/>
              <a:t>Transmission d’informations à la maternité avec demande d’évaluation lors du séjour à la maternité</a:t>
            </a:r>
            <a:r>
              <a:rPr lang="fr-FR" dirty="0"/>
              <a:t>.</a:t>
            </a:r>
          </a:p>
          <a:p>
            <a:pPr marL="0" indent="0">
              <a:buNone/>
            </a:pPr>
            <a:r>
              <a:rPr lang="fr-FR" dirty="0"/>
              <a:t>Une fiche de liaison est transmise à la maternité, résumant les évènements de la grossesse (problématiques et ressources) avec une demande d’évaluation lors du séjour</a:t>
            </a:r>
            <a:r>
              <a:rPr lang="fr-FR" dirty="0" smtClean="0"/>
              <a:t>. A la naissance, la maternité informe la CRIP de la naissance de l’enfant et transmet un écrit avec les observations de l’équipe lors du séjour à la maternité. </a:t>
            </a:r>
            <a:endParaRPr lang="fr-FR" dirty="0"/>
          </a:p>
        </p:txBody>
      </p:sp>
    </p:spTree>
    <p:extLst>
      <p:ext uri="{BB962C8B-B14F-4D97-AF65-F5344CB8AC3E}">
        <p14:creationId xmlns:p14="http://schemas.microsoft.com/office/powerpoint/2010/main" val="609113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88640"/>
            <a:ext cx="8229600" cy="6480720"/>
          </a:xfrm>
        </p:spPr>
        <p:txBody>
          <a:bodyPr>
            <a:noAutofit/>
          </a:bodyPr>
          <a:lstStyle/>
          <a:p>
            <a:pPr marL="0" indent="0" algn="ctr">
              <a:buNone/>
            </a:pPr>
            <a:r>
              <a:rPr lang="fr-FR" sz="1600" b="1" dirty="0" smtClean="0">
                <a:solidFill>
                  <a:srgbClr val="0070C0"/>
                </a:solidFill>
                <a:latin typeface="Times New Roman" panose="02020603050405020304" pitchFamily="18" charset="0"/>
                <a:cs typeface="Times New Roman" panose="02020603050405020304" pitchFamily="18" charset="0"/>
              </a:rPr>
              <a:t>Compte-rendu de suivi prénatal</a:t>
            </a:r>
          </a:p>
          <a:p>
            <a:pPr marL="0" indent="0" algn="ctr">
              <a:buNone/>
            </a:pPr>
            <a:r>
              <a:rPr lang="fr-FR" sz="1600" b="1" dirty="0" smtClean="0">
                <a:solidFill>
                  <a:srgbClr val="0070C0"/>
                </a:solidFill>
                <a:latin typeface="Times New Roman" panose="02020603050405020304" pitchFamily="18" charset="0"/>
                <a:cs typeface="Times New Roman" panose="02020603050405020304" pitchFamily="18" charset="0"/>
              </a:rPr>
              <a:t>Demande </a:t>
            </a:r>
            <a:r>
              <a:rPr lang="fr-FR" sz="1600" b="1" dirty="0">
                <a:solidFill>
                  <a:srgbClr val="0070C0"/>
                </a:solidFill>
                <a:latin typeface="Times New Roman" panose="02020603050405020304" pitchFamily="18" charset="0"/>
                <a:cs typeface="Times New Roman" panose="02020603050405020304" pitchFamily="18" charset="0"/>
              </a:rPr>
              <a:t>d’évaluation suite à une Information Préoccupante </a:t>
            </a:r>
            <a:r>
              <a:rPr lang="fr-FR" sz="1600" b="1" dirty="0" smtClean="0">
                <a:solidFill>
                  <a:srgbClr val="0070C0"/>
                </a:solidFill>
                <a:latin typeface="Times New Roman" panose="02020603050405020304" pitchFamily="18" charset="0"/>
                <a:cs typeface="Times New Roman" panose="02020603050405020304" pitchFamily="18" charset="0"/>
              </a:rPr>
              <a:t>Prénatale</a:t>
            </a:r>
          </a:p>
          <a:p>
            <a:pPr marL="0" indent="0">
              <a:buNone/>
            </a:pPr>
            <a:r>
              <a:rPr lang="fr-FR" sz="1600" dirty="0" smtClean="0">
                <a:solidFill>
                  <a:srgbClr val="0070C0"/>
                </a:solidFill>
                <a:latin typeface="Times New Roman" panose="02020603050405020304" pitchFamily="18" charset="0"/>
                <a:cs typeface="Times New Roman" panose="02020603050405020304" pitchFamily="18" charset="0"/>
              </a:rPr>
              <a:t>Date</a:t>
            </a:r>
            <a:endParaRPr lang="fr-FR" sz="1600" dirty="0">
              <a:solidFill>
                <a:srgbClr val="0070C0"/>
              </a:solidFill>
              <a:latin typeface="Times New Roman" panose="02020603050405020304" pitchFamily="18" charset="0"/>
              <a:cs typeface="Times New Roman" panose="02020603050405020304" pitchFamily="18" charset="0"/>
            </a:endParaRPr>
          </a:p>
          <a:p>
            <a:pPr marL="0" indent="0" algn="just">
              <a:spcAft>
                <a:spcPts val="0"/>
              </a:spcAft>
              <a:buNone/>
            </a:pPr>
            <a:r>
              <a:rPr lang="fr-FR" sz="1600" b="1" dirty="0" smtClean="0">
                <a:solidFill>
                  <a:srgbClr val="0070C0"/>
                </a:solidFill>
                <a:latin typeface="Times New Roman" panose="02020603050405020304" pitchFamily="18" charset="0"/>
                <a:cs typeface="Times New Roman" panose="02020603050405020304" pitchFamily="18" charset="0"/>
              </a:rPr>
              <a:t>De </a:t>
            </a:r>
            <a:r>
              <a:rPr lang="fr-FR" sz="1600" dirty="0">
                <a:solidFill>
                  <a:srgbClr val="0070C0"/>
                </a:solidFill>
                <a:latin typeface="Times New Roman" panose="02020603050405020304" pitchFamily="18" charset="0"/>
                <a:cs typeface="Times New Roman" panose="02020603050405020304" pitchFamily="18" charset="0"/>
              </a:rPr>
              <a:t> </a:t>
            </a:r>
            <a:r>
              <a:rPr lang="fr-FR" sz="1600" b="1" i="1" kern="0" dirty="0">
                <a:solidFill>
                  <a:srgbClr val="0070C0"/>
                </a:solidFill>
                <a:latin typeface="Times New Roman" panose="02020603050405020304" pitchFamily="18" charset="0"/>
                <a:cs typeface="Times New Roman" panose="02020603050405020304" pitchFamily="18" charset="0"/>
              </a:rPr>
              <a:t>(sage-femme de PMI : nom +adresse +téléphone +mail)</a:t>
            </a:r>
            <a:endParaRPr lang="fr-FR" sz="1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r>
              <a:rPr lang="fr-FR" sz="1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 </a:t>
            </a:r>
            <a:r>
              <a:rPr lang="fr-FR" sz="16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(référent de la maternité : </a:t>
            </a:r>
            <a:r>
              <a:rPr lang="fr-FR" sz="16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nom+fonction+nom</a:t>
            </a:r>
            <a:r>
              <a:rPr lang="fr-FR" sz="16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de la maternité</a:t>
            </a:r>
            <a:r>
              <a:rPr lang="fr-FR" sz="1600" b="1" i="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p>
          <a:p>
            <a:pPr marL="0" indent="0">
              <a:buNone/>
            </a:pPr>
            <a:endParaRPr lang="fr-FR" sz="1600" dirty="0">
              <a:solidFill>
                <a:srgbClr val="0070C0"/>
              </a:solidFill>
              <a:latin typeface="Times New Roman" panose="02020603050405020304" pitchFamily="18" charset="0"/>
              <a:cs typeface="Times New Roman" panose="02020603050405020304" pitchFamily="18" charset="0"/>
            </a:endParaRPr>
          </a:p>
          <a:p>
            <a:pPr marL="0" indent="0">
              <a:buNone/>
            </a:pPr>
            <a:r>
              <a:rPr lang="fr-FR" sz="1600" b="1" dirty="0" smtClean="0">
                <a:solidFill>
                  <a:srgbClr val="0070C0"/>
                </a:solidFill>
                <a:latin typeface="Times New Roman" panose="02020603050405020304" pitchFamily="18" charset="0"/>
                <a:cs typeface="Times New Roman" panose="02020603050405020304" pitchFamily="18" charset="0"/>
              </a:rPr>
              <a:t>Identités</a:t>
            </a:r>
          </a:p>
          <a:p>
            <a:pPr marL="0" indent="0">
              <a:buNone/>
            </a:pPr>
            <a:r>
              <a:rPr lang="fr-FR" sz="16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1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Future mère : </a:t>
            </a:r>
            <a:r>
              <a:rPr lang="fr-FR" sz="16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Nom, Prénom, adresse, date et lieu de naissance</a:t>
            </a:r>
            <a:r>
              <a:rPr lang="fr-FR" sz="1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p>
          <a:p>
            <a:pPr marL="0" indent="0">
              <a:spcAft>
                <a:spcPts val="0"/>
              </a:spcAft>
              <a:buNone/>
            </a:pPr>
            <a:r>
              <a:rPr lang="fr-FR" sz="1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Futur père : </a:t>
            </a:r>
            <a:r>
              <a:rPr lang="fr-FR" sz="16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Nom, prénom, adresse</a:t>
            </a:r>
            <a:r>
              <a:rPr lang="fr-FR" sz="1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16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date et lieu de </a:t>
            </a:r>
            <a:r>
              <a:rPr lang="fr-FR" sz="1600" i="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naissance</a:t>
            </a:r>
            <a:endParaRPr lang="fr-FR" sz="1600" dirty="0">
              <a:solidFill>
                <a:srgbClr val="0070C0"/>
              </a:solidFill>
              <a:latin typeface="Times New Roman" panose="02020603050405020304" pitchFamily="18" charset="0"/>
              <a:cs typeface="Times New Roman" panose="02020603050405020304" pitchFamily="18" charset="0"/>
            </a:endParaRPr>
          </a:p>
          <a:p>
            <a:pPr marL="0" indent="0">
              <a:buNone/>
            </a:pPr>
            <a:r>
              <a:rPr lang="fr-FR" sz="1600" b="1" dirty="0" smtClean="0">
                <a:solidFill>
                  <a:srgbClr val="0070C0"/>
                </a:solidFill>
                <a:latin typeface="Times New Roman" panose="02020603050405020304" pitchFamily="18" charset="0"/>
                <a:cs typeface="Times New Roman" panose="02020603050405020304" pitchFamily="18" charset="0"/>
              </a:rPr>
              <a:t>Date </a:t>
            </a:r>
            <a:r>
              <a:rPr lang="fr-FR" sz="1600" b="1" dirty="0">
                <a:solidFill>
                  <a:srgbClr val="0070C0"/>
                </a:solidFill>
                <a:latin typeface="Times New Roman" panose="02020603050405020304" pitchFamily="18" charset="0"/>
                <a:cs typeface="Times New Roman" panose="02020603050405020304" pitchFamily="18" charset="0"/>
              </a:rPr>
              <a:t>et lieu prévus d’accouchement : </a:t>
            </a:r>
          </a:p>
          <a:p>
            <a:pPr marL="0" indent="0">
              <a:buNone/>
            </a:pPr>
            <a:r>
              <a:rPr lang="fr-FR" sz="1600" b="1" dirty="0" smtClean="0">
                <a:solidFill>
                  <a:srgbClr val="0070C0"/>
                </a:solidFill>
                <a:latin typeface="Times New Roman" panose="02020603050405020304" pitchFamily="18" charset="0"/>
                <a:cs typeface="Times New Roman" panose="02020603050405020304" pitchFamily="18" charset="0"/>
              </a:rPr>
              <a:t>Problématique</a:t>
            </a:r>
            <a:endParaRPr lang="fr-FR" sz="1600" dirty="0">
              <a:solidFill>
                <a:srgbClr val="0070C0"/>
              </a:solidFill>
              <a:latin typeface="Times New Roman" panose="02020603050405020304" pitchFamily="18" charset="0"/>
              <a:cs typeface="Times New Roman" panose="02020603050405020304" pitchFamily="18" charset="0"/>
            </a:endParaRPr>
          </a:p>
          <a:p>
            <a:pPr marL="0" indent="0">
              <a:buNone/>
            </a:pPr>
            <a:r>
              <a:rPr lang="fr-FR" sz="1600" b="1" dirty="0">
                <a:solidFill>
                  <a:srgbClr val="0070C0"/>
                </a:solidFill>
                <a:latin typeface="Times New Roman" panose="02020603050405020304" pitchFamily="18" charset="0"/>
                <a:cs typeface="Times New Roman" panose="02020603050405020304" pitchFamily="18" charset="0"/>
              </a:rPr>
              <a:t>Ressources et </a:t>
            </a:r>
            <a:r>
              <a:rPr lang="fr-FR" sz="1600" b="1" dirty="0" smtClean="0">
                <a:solidFill>
                  <a:srgbClr val="0070C0"/>
                </a:solidFill>
                <a:latin typeface="Times New Roman" panose="02020603050405020304" pitchFamily="18" charset="0"/>
                <a:cs typeface="Times New Roman" panose="02020603050405020304" pitchFamily="18" charset="0"/>
              </a:rPr>
              <a:t>adhésion</a:t>
            </a:r>
            <a:endParaRPr lang="fr-FR" sz="1600" dirty="0">
              <a:solidFill>
                <a:srgbClr val="0070C0"/>
              </a:solidFill>
              <a:latin typeface="Times New Roman" panose="02020603050405020304" pitchFamily="18" charset="0"/>
              <a:cs typeface="Times New Roman" panose="02020603050405020304" pitchFamily="18" charset="0"/>
            </a:endParaRPr>
          </a:p>
          <a:p>
            <a:pPr marL="0" indent="0">
              <a:buNone/>
            </a:pPr>
            <a:r>
              <a:rPr lang="fr-FR" sz="1600" b="1" dirty="0">
                <a:solidFill>
                  <a:srgbClr val="0070C0"/>
                </a:solidFill>
                <a:latin typeface="Times New Roman" panose="02020603050405020304" pitchFamily="18" charset="0"/>
                <a:cs typeface="Times New Roman" panose="02020603050405020304" pitchFamily="18" charset="0"/>
              </a:rPr>
              <a:t>Prise en charge pendant la </a:t>
            </a:r>
            <a:r>
              <a:rPr lang="fr-FR" sz="1600" b="1" dirty="0" smtClean="0">
                <a:solidFill>
                  <a:srgbClr val="0070C0"/>
                </a:solidFill>
                <a:latin typeface="Times New Roman" panose="02020603050405020304" pitchFamily="18" charset="0"/>
                <a:cs typeface="Times New Roman" panose="02020603050405020304" pitchFamily="18" charset="0"/>
              </a:rPr>
              <a:t>grossesse</a:t>
            </a:r>
            <a:r>
              <a:rPr lang="fr-FR" sz="1600" dirty="0">
                <a:solidFill>
                  <a:srgbClr val="0070C0"/>
                </a:solidFill>
                <a:latin typeface="Times New Roman" panose="02020603050405020304" pitchFamily="18" charset="0"/>
                <a:cs typeface="Times New Roman" panose="02020603050405020304" pitchFamily="18" charset="0"/>
              </a:rPr>
              <a:t> </a:t>
            </a:r>
          </a:p>
          <a:p>
            <a:pPr marL="0" indent="0">
              <a:buNone/>
            </a:pPr>
            <a:r>
              <a:rPr lang="fr-FR" sz="1600" b="1" dirty="0">
                <a:solidFill>
                  <a:srgbClr val="0070C0"/>
                </a:solidFill>
                <a:latin typeface="Times New Roman" panose="02020603050405020304" pitchFamily="18" charset="0"/>
                <a:cs typeface="Times New Roman" panose="02020603050405020304" pitchFamily="18" charset="0"/>
              </a:rPr>
              <a:t>Projet de prise en charge après la </a:t>
            </a:r>
            <a:r>
              <a:rPr lang="fr-FR" sz="1600" b="1" dirty="0" smtClean="0">
                <a:solidFill>
                  <a:srgbClr val="0070C0"/>
                </a:solidFill>
                <a:latin typeface="Times New Roman" panose="02020603050405020304" pitchFamily="18" charset="0"/>
                <a:cs typeface="Times New Roman" panose="02020603050405020304" pitchFamily="18" charset="0"/>
              </a:rPr>
              <a:t>naissance</a:t>
            </a:r>
          </a:p>
          <a:p>
            <a:pPr marL="0" indent="0">
              <a:buNone/>
            </a:pPr>
            <a:endParaRPr lang="fr-FR" sz="1600" dirty="0">
              <a:solidFill>
                <a:srgbClr val="0070C0"/>
              </a:solidFill>
              <a:latin typeface="Times New Roman" panose="02020603050405020304" pitchFamily="18" charset="0"/>
              <a:cs typeface="Times New Roman" panose="02020603050405020304" pitchFamily="18" charset="0"/>
            </a:endParaRPr>
          </a:p>
          <a:p>
            <a:pPr marL="0" indent="0">
              <a:buNone/>
            </a:pPr>
            <a:r>
              <a:rPr lang="fr-FR" sz="1600" b="1" dirty="0">
                <a:solidFill>
                  <a:srgbClr val="0070C0"/>
                </a:solidFill>
                <a:latin typeface="Times New Roman" panose="02020603050405020304" pitchFamily="18" charset="0"/>
                <a:cs typeface="Times New Roman" panose="02020603050405020304" pitchFamily="18" charset="0"/>
              </a:rPr>
              <a:t> </a:t>
            </a:r>
            <a:r>
              <a:rPr lang="fr-FR" sz="1600" b="1" dirty="0" smtClean="0">
                <a:solidFill>
                  <a:srgbClr val="0070C0"/>
                </a:solidFill>
                <a:latin typeface="Times New Roman" panose="02020603050405020304" pitchFamily="18" charset="0"/>
                <a:cs typeface="Times New Roman" panose="02020603050405020304" pitchFamily="18" charset="0"/>
              </a:rPr>
              <a:t>Une </a:t>
            </a:r>
            <a:r>
              <a:rPr lang="fr-FR" sz="1600" b="1" dirty="0">
                <a:solidFill>
                  <a:srgbClr val="0070C0"/>
                </a:solidFill>
                <a:latin typeface="Times New Roman" panose="02020603050405020304" pitchFamily="18" charset="0"/>
                <a:cs typeface="Times New Roman" panose="02020603050405020304" pitchFamily="18" charset="0"/>
              </a:rPr>
              <a:t>Information Préoccupante Prénatale a été rédigée le </a:t>
            </a:r>
            <a:r>
              <a:rPr lang="fr-FR" sz="1600" b="1" i="1" dirty="0" smtClean="0">
                <a:solidFill>
                  <a:srgbClr val="0070C0"/>
                </a:solidFill>
                <a:latin typeface="Times New Roman" panose="02020603050405020304" pitchFamily="18" charset="0"/>
                <a:cs typeface="Times New Roman" panose="02020603050405020304" pitchFamily="18" charset="0"/>
              </a:rPr>
              <a:t>(date) </a:t>
            </a:r>
            <a:r>
              <a:rPr lang="fr-FR" sz="1600" b="1" dirty="0" smtClean="0">
                <a:solidFill>
                  <a:srgbClr val="0070C0"/>
                </a:solidFill>
                <a:latin typeface="Times New Roman" panose="02020603050405020304" pitchFamily="18" charset="0"/>
                <a:cs typeface="Times New Roman" panose="02020603050405020304" pitchFamily="18" charset="0"/>
              </a:rPr>
              <a:t>par </a:t>
            </a:r>
            <a:r>
              <a:rPr lang="fr-FR" sz="1600" b="1" i="1" dirty="0" smtClean="0">
                <a:solidFill>
                  <a:srgbClr val="0070C0"/>
                </a:solidFill>
                <a:latin typeface="Times New Roman" panose="02020603050405020304" pitchFamily="18" charset="0"/>
                <a:cs typeface="Times New Roman" panose="02020603050405020304" pitchFamily="18" charset="0"/>
              </a:rPr>
              <a:t>(sage-femme de PMI) </a:t>
            </a:r>
            <a:r>
              <a:rPr lang="fr-FR" sz="1600" b="1" dirty="0" smtClean="0">
                <a:solidFill>
                  <a:srgbClr val="0070C0"/>
                </a:solidFill>
                <a:latin typeface="Times New Roman" panose="02020603050405020304" pitchFamily="18" charset="0"/>
                <a:cs typeface="Times New Roman" panose="02020603050405020304" pitchFamily="18" charset="0"/>
              </a:rPr>
              <a:t>et </a:t>
            </a:r>
            <a:r>
              <a:rPr lang="fr-FR" sz="1600" b="1" dirty="0">
                <a:solidFill>
                  <a:srgbClr val="0070C0"/>
                </a:solidFill>
                <a:latin typeface="Times New Roman" panose="02020603050405020304" pitchFamily="18" charset="0"/>
                <a:cs typeface="Times New Roman" panose="02020603050405020304" pitchFamily="18" charset="0"/>
              </a:rPr>
              <a:t>transmise à la Cellule de Recueil des Informations Préoccupantes.</a:t>
            </a:r>
            <a:endParaRPr lang="fr-FR" sz="1600" dirty="0">
              <a:solidFill>
                <a:srgbClr val="0070C0"/>
              </a:solidFill>
              <a:latin typeface="Times New Roman" panose="02020603050405020304" pitchFamily="18" charset="0"/>
              <a:cs typeface="Times New Roman" panose="02020603050405020304" pitchFamily="18" charset="0"/>
            </a:endParaRPr>
          </a:p>
          <a:p>
            <a:pPr marL="0" indent="0">
              <a:buNone/>
            </a:pPr>
            <a:r>
              <a:rPr lang="fr-FR" sz="1600" b="1" dirty="0">
                <a:solidFill>
                  <a:srgbClr val="0070C0"/>
                </a:solidFill>
                <a:latin typeface="Times New Roman" panose="02020603050405020304" pitchFamily="18" charset="0"/>
                <a:cs typeface="Times New Roman" panose="02020603050405020304" pitchFamily="18" charset="0"/>
              </a:rPr>
              <a:t> </a:t>
            </a:r>
            <a:r>
              <a:rPr lang="fr-FR" sz="1600" b="1" i="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Les </a:t>
            </a:r>
            <a:r>
              <a:rPr lang="fr-FR" sz="16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futurs parents/la patiente</a:t>
            </a:r>
            <a:r>
              <a:rPr lang="fr-FR" sz="1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16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ont été prévenus/a été prévenue</a:t>
            </a:r>
            <a:r>
              <a:rPr lang="fr-FR" sz="1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de la transmission prénatale d’informations à la maternité</a:t>
            </a:r>
            <a:r>
              <a:rPr lang="fr-FR" sz="16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endParaRPr lang="fr-FR" sz="1600" dirty="0">
              <a:solidFill>
                <a:srgbClr val="0070C0"/>
              </a:solidFill>
              <a:latin typeface="Times New Roman" panose="02020603050405020304" pitchFamily="18" charset="0"/>
              <a:cs typeface="Times New Roman" panose="02020603050405020304" pitchFamily="18" charset="0"/>
            </a:endParaRPr>
          </a:p>
          <a:p>
            <a:pPr marL="0" indent="0">
              <a:buNone/>
            </a:pPr>
            <a:r>
              <a:rPr lang="fr-FR" sz="1600" b="1" dirty="0">
                <a:solidFill>
                  <a:srgbClr val="0070C0"/>
                </a:solidFill>
                <a:latin typeface="Times New Roman" panose="02020603050405020304" pitchFamily="18" charset="0"/>
                <a:cs typeface="Times New Roman" panose="02020603050405020304" pitchFamily="18" charset="0"/>
              </a:rPr>
              <a:t> </a:t>
            </a:r>
            <a:endParaRPr lang="fr-FR" sz="1600" dirty="0">
              <a:solidFill>
                <a:srgbClr val="0070C0"/>
              </a:solidFill>
              <a:latin typeface="Times New Roman" panose="02020603050405020304" pitchFamily="18" charset="0"/>
              <a:cs typeface="Times New Roman" panose="02020603050405020304" pitchFamily="18" charset="0"/>
            </a:endParaRPr>
          </a:p>
          <a:p>
            <a:pPr marL="0" indent="0">
              <a:buNone/>
            </a:pPr>
            <a:r>
              <a:rPr lang="fr-FR" sz="1600" b="1" u="sng" dirty="0">
                <a:solidFill>
                  <a:srgbClr val="0070C0"/>
                </a:solidFill>
                <a:latin typeface="Times New Roman" panose="02020603050405020304" pitchFamily="18" charset="0"/>
                <a:cs typeface="Times New Roman" panose="02020603050405020304" pitchFamily="18" charset="0"/>
              </a:rPr>
              <a:t>Au moment de la naissance</a:t>
            </a:r>
            <a:r>
              <a:rPr lang="fr-FR" sz="1600" b="1" dirty="0">
                <a:solidFill>
                  <a:srgbClr val="0070C0"/>
                </a:solidFill>
                <a:latin typeface="Times New Roman" panose="02020603050405020304" pitchFamily="18" charset="0"/>
                <a:cs typeface="Times New Roman" panose="02020603050405020304" pitchFamily="18" charset="0"/>
              </a:rPr>
              <a:t>, merci d’avance de prévenir </a:t>
            </a:r>
            <a:r>
              <a:rPr lang="fr-FR" sz="1600" b="1" u="sng" dirty="0">
                <a:solidFill>
                  <a:srgbClr val="0070C0"/>
                </a:solidFill>
                <a:latin typeface="Times New Roman" panose="02020603050405020304" pitchFamily="18" charset="0"/>
                <a:cs typeface="Times New Roman" panose="02020603050405020304" pitchFamily="18" charset="0"/>
              </a:rPr>
              <a:t>la CRIP </a:t>
            </a:r>
            <a:r>
              <a:rPr lang="fr-FR" sz="1600" b="1" dirty="0">
                <a:solidFill>
                  <a:srgbClr val="0070C0"/>
                </a:solidFill>
                <a:latin typeface="Times New Roman" panose="02020603050405020304" pitchFamily="18" charset="0"/>
                <a:cs typeface="Times New Roman" panose="02020603050405020304" pitchFamily="18" charset="0"/>
              </a:rPr>
              <a:t>par téléphone, au 05 49 45 93 61 ou par mail : </a:t>
            </a:r>
            <a:r>
              <a:rPr lang="fr-FR" sz="1600" b="1" u="sng" dirty="0">
                <a:solidFill>
                  <a:srgbClr val="0070C0"/>
                </a:solidFill>
                <a:latin typeface="Times New Roman" panose="02020603050405020304" pitchFamily="18" charset="0"/>
                <a:cs typeface="Times New Roman" panose="02020603050405020304" pitchFamily="18" charset="0"/>
                <a:hlinkClick r:id="rId2"/>
              </a:rPr>
              <a:t>signalement-enfance@departement86.fr</a:t>
            </a:r>
            <a:r>
              <a:rPr lang="fr-FR" sz="1600" b="1" dirty="0">
                <a:solidFill>
                  <a:srgbClr val="0070C0"/>
                </a:solidFill>
                <a:latin typeface="Times New Roman" panose="02020603050405020304" pitchFamily="18" charset="0"/>
                <a:cs typeface="Times New Roman" panose="02020603050405020304" pitchFamily="18" charset="0"/>
              </a:rPr>
              <a:t> </a:t>
            </a:r>
            <a:r>
              <a:rPr lang="fr-FR" sz="1600" b="1" u="sng" dirty="0">
                <a:solidFill>
                  <a:srgbClr val="0070C0"/>
                </a:solidFill>
                <a:latin typeface="Times New Roman" panose="02020603050405020304" pitchFamily="18" charset="0"/>
                <a:cs typeface="Times New Roman" panose="02020603050405020304" pitchFamily="18" charset="0"/>
              </a:rPr>
              <a:t>et le service social du CHU</a:t>
            </a:r>
            <a:r>
              <a:rPr lang="fr-FR" sz="1600" b="1" u="sng" dirty="0" smtClean="0">
                <a:solidFill>
                  <a:srgbClr val="0070C0"/>
                </a:solidFill>
                <a:latin typeface="Times New Roman" panose="02020603050405020304" pitchFamily="18" charset="0"/>
                <a:cs typeface="Times New Roman" panose="02020603050405020304" pitchFamily="18" charset="0"/>
              </a:rPr>
              <a:t>.</a:t>
            </a:r>
            <a:endParaRPr lang="fr-FR" sz="16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6030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832648"/>
          </a:xfrm>
        </p:spPr>
        <p:txBody>
          <a:bodyPr>
            <a:normAutofit fontScale="40000" lnSpcReduction="20000"/>
          </a:bodyPr>
          <a:lstStyle/>
          <a:p>
            <a:endParaRPr lang="fr-FR" sz="4000" dirty="0">
              <a:latin typeface="Times New Roman" panose="02020603050405020304" pitchFamily="18" charset="0"/>
              <a:cs typeface="Times New Roman" panose="02020603050405020304" pitchFamily="18" charset="0"/>
            </a:endParaRPr>
          </a:p>
          <a:p>
            <a:pPr marL="0" indent="0" algn="ctr">
              <a:buNone/>
            </a:pPr>
            <a:r>
              <a:rPr lang="fr-FR" sz="4000" b="1" dirty="0">
                <a:solidFill>
                  <a:srgbClr val="0070C0"/>
                </a:solidFill>
                <a:latin typeface="Times New Roman" panose="02020603050405020304" pitchFamily="18" charset="0"/>
                <a:cs typeface="Times New Roman" panose="02020603050405020304" pitchFamily="18" charset="0"/>
              </a:rPr>
              <a:t>Observations pendant le séjour à la maternité</a:t>
            </a:r>
            <a:endParaRPr lang="fr-FR" sz="4000" dirty="0">
              <a:solidFill>
                <a:srgbClr val="0070C0"/>
              </a:solidFill>
              <a:latin typeface="Times New Roman" panose="02020603050405020304" pitchFamily="18" charset="0"/>
              <a:cs typeface="Times New Roman" panose="02020603050405020304" pitchFamily="18" charset="0"/>
            </a:endParaRPr>
          </a:p>
          <a:p>
            <a:endParaRPr lang="fr-FR" sz="4000" dirty="0">
              <a:solidFill>
                <a:srgbClr val="0070C0"/>
              </a:solidFill>
              <a:latin typeface="Times New Roman" panose="02020603050405020304" pitchFamily="18" charset="0"/>
              <a:cs typeface="Times New Roman" panose="02020603050405020304" pitchFamily="18" charset="0"/>
            </a:endParaRPr>
          </a:p>
          <a:p>
            <a:pPr marL="0" indent="0">
              <a:buNone/>
            </a:pPr>
            <a:r>
              <a:rPr lang="fr-FR" sz="4000" b="1" dirty="0">
                <a:solidFill>
                  <a:srgbClr val="0070C0"/>
                </a:solidFill>
                <a:latin typeface="Times New Roman" panose="02020603050405020304" pitchFamily="18" charset="0"/>
                <a:cs typeface="Times New Roman" panose="02020603050405020304" pitchFamily="18" charset="0"/>
              </a:rPr>
              <a:t>Rédigé par </a:t>
            </a:r>
            <a:r>
              <a:rPr lang="fr-FR" sz="4000" b="1" dirty="0" smtClean="0">
                <a:solidFill>
                  <a:srgbClr val="0070C0"/>
                </a:solidFill>
                <a:latin typeface="Times New Roman" panose="02020603050405020304" pitchFamily="18" charset="0"/>
                <a:cs typeface="Times New Roman" panose="02020603050405020304" pitchFamily="18" charset="0"/>
              </a:rPr>
              <a:t>:</a:t>
            </a:r>
            <a:endParaRPr lang="fr-FR" sz="4000" dirty="0">
              <a:solidFill>
                <a:srgbClr val="0070C0"/>
              </a:solidFill>
              <a:latin typeface="Times New Roman" panose="02020603050405020304" pitchFamily="18" charset="0"/>
              <a:cs typeface="Times New Roman" panose="02020603050405020304" pitchFamily="18" charset="0"/>
            </a:endParaRPr>
          </a:p>
          <a:p>
            <a:pPr marL="0" indent="0">
              <a:buNone/>
            </a:pPr>
            <a:r>
              <a:rPr lang="fr-FR" sz="4000" b="1" dirty="0">
                <a:solidFill>
                  <a:srgbClr val="0070C0"/>
                </a:solidFill>
                <a:latin typeface="Times New Roman" panose="02020603050405020304" pitchFamily="18" charset="0"/>
                <a:cs typeface="Times New Roman" panose="02020603050405020304" pitchFamily="18" charset="0"/>
              </a:rPr>
              <a:t>Transmis le :</a:t>
            </a:r>
            <a:r>
              <a:rPr lang="fr-FR" sz="4000" dirty="0">
                <a:solidFill>
                  <a:srgbClr val="0070C0"/>
                </a:solidFill>
                <a:latin typeface="Times New Roman" panose="02020603050405020304" pitchFamily="18" charset="0"/>
                <a:cs typeface="Times New Roman" panose="02020603050405020304" pitchFamily="18" charset="0"/>
              </a:rPr>
              <a:t> 				</a:t>
            </a:r>
            <a:r>
              <a:rPr lang="fr-FR" sz="4000" b="1" dirty="0" smtClean="0">
                <a:solidFill>
                  <a:srgbClr val="0070C0"/>
                </a:solidFill>
                <a:latin typeface="Times New Roman" panose="02020603050405020304" pitchFamily="18" charset="0"/>
                <a:cs typeface="Times New Roman" panose="02020603050405020304" pitchFamily="18" charset="0"/>
              </a:rPr>
              <a:t>A</a:t>
            </a:r>
            <a:r>
              <a:rPr lang="fr-FR" sz="4000" b="1" dirty="0">
                <a:solidFill>
                  <a:srgbClr val="0070C0"/>
                </a:solidFill>
                <a:latin typeface="Times New Roman" panose="02020603050405020304" pitchFamily="18" charset="0"/>
                <a:cs typeface="Times New Roman" panose="02020603050405020304" pitchFamily="18" charset="0"/>
              </a:rPr>
              <a:t> </a:t>
            </a:r>
            <a:r>
              <a:rPr lang="fr-FR" sz="4000" b="1" dirty="0" smtClean="0">
                <a:solidFill>
                  <a:srgbClr val="0070C0"/>
                </a:solidFill>
                <a:latin typeface="Times New Roman" panose="02020603050405020304" pitchFamily="18" charset="0"/>
                <a:cs typeface="Times New Roman" panose="02020603050405020304" pitchFamily="18" charset="0"/>
              </a:rPr>
              <a:t>: CRIP ou </a:t>
            </a:r>
            <a:r>
              <a:rPr lang="fr-FR" sz="4000" b="1" dirty="0">
                <a:solidFill>
                  <a:srgbClr val="0070C0"/>
                </a:solidFill>
                <a:latin typeface="Times New Roman" panose="02020603050405020304" pitchFamily="18" charset="0"/>
                <a:cs typeface="Times New Roman" panose="02020603050405020304" pitchFamily="18" charset="0"/>
              </a:rPr>
              <a:t>Procureur de la </a:t>
            </a:r>
            <a:r>
              <a:rPr lang="fr-FR" sz="4000" b="1" dirty="0" smtClean="0">
                <a:solidFill>
                  <a:srgbClr val="0070C0"/>
                </a:solidFill>
                <a:latin typeface="Times New Roman" panose="02020603050405020304" pitchFamily="18" charset="0"/>
                <a:cs typeface="Times New Roman" panose="02020603050405020304" pitchFamily="18" charset="0"/>
              </a:rPr>
              <a:t>République</a:t>
            </a:r>
          </a:p>
          <a:p>
            <a:pPr marL="0" indent="0">
              <a:buNone/>
            </a:pPr>
            <a:endParaRPr lang="fr-FR" sz="4000" dirty="0">
              <a:solidFill>
                <a:srgbClr val="0070C0"/>
              </a:solidFill>
              <a:latin typeface="Times New Roman" panose="02020603050405020304" pitchFamily="18" charset="0"/>
              <a:cs typeface="Times New Roman" panose="02020603050405020304" pitchFamily="18" charset="0"/>
            </a:endParaRPr>
          </a:p>
          <a:p>
            <a:pPr marL="0" indent="0">
              <a:buNone/>
            </a:pPr>
            <a:r>
              <a:rPr lang="fr-FR" sz="4000" b="1" dirty="0">
                <a:solidFill>
                  <a:srgbClr val="0070C0"/>
                </a:solidFill>
                <a:latin typeface="Times New Roman" panose="02020603050405020304" pitchFamily="18" charset="0"/>
                <a:cs typeface="Times New Roman" panose="02020603050405020304" pitchFamily="18" charset="0"/>
              </a:rPr>
              <a:t>Identités</a:t>
            </a:r>
          </a:p>
          <a:p>
            <a:pPr marL="0" indent="0">
              <a:buNone/>
            </a:pPr>
            <a:r>
              <a:rPr lang="fr-FR" sz="4000" b="1" dirty="0">
                <a:solidFill>
                  <a:srgbClr val="0070C0"/>
                </a:solidFill>
                <a:latin typeface="Times New Roman" panose="02020603050405020304" pitchFamily="18" charset="0"/>
                <a:cs typeface="Times New Roman" panose="02020603050405020304" pitchFamily="18" charset="0"/>
              </a:rPr>
              <a:t>- Mère</a:t>
            </a:r>
            <a:r>
              <a:rPr lang="fr-FR" sz="4000" dirty="0">
                <a:solidFill>
                  <a:srgbClr val="0070C0"/>
                </a:solidFill>
                <a:latin typeface="Times New Roman" panose="02020603050405020304" pitchFamily="18" charset="0"/>
                <a:cs typeface="Times New Roman" panose="02020603050405020304" pitchFamily="18" charset="0"/>
              </a:rPr>
              <a:t> (</a:t>
            </a:r>
            <a:r>
              <a:rPr lang="fr-FR" sz="4000" i="1" dirty="0">
                <a:solidFill>
                  <a:srgbClr val="0070C0"/>
                </a:solidFill>
                <a:latin typeface="Times New Roman" panose="02020603050405020304" pitchFamily="18" charset="0"/>
                <a:cs typeface="Times New Roman" panose="02020603050405020304" pitchFamily="18" charset="0"/>
              </a:rPr>
              <a:t>Nom, Prénom, adresse) : </a:t>
            </a:r>
            <a:endParaRPr lang="fr-FR" sz="4000" dirty="0">
              <a:solidFill>
                <a:srgbClr val="0070C0"/>
              </a:solidFill>
              <a:latin typeface="Times New Roman" panose="02020603050405020304" pitchFamily="18" charset="0"/>
              <a:cs typeface="Times New Roman" panose="02020603050405020304" pitchFamily="18" charset="0"/>
            </a:endParaRPr>
          </a:p>
          <a:p>
            <a:pPr marL="0" indent="0">
              <a:buNone/>
            </a:pPr>
            <a:r>
              <a:rPr lang="fr-FR" sz="4000" b="1" dirty="0">
                <a:solidFill>
                  <a:srgbClr val="0070C0"/>
                </a:solidFill>
                <a:latin typeface="Times New Roman" panose="02020603050405020304" pitchFamily="18" charset="0"/>
                <a:cs typeface="Times New Roman" panose="02020603050405020304" pitchFamily="18" charset="0"/>
              </a:rPr>
              <a:t>- Père </a:t>
            </a:r>
            <a:r>
              <a:rPr lang="fr-FR" sz="4000" dirty="0">
                <a:solidFill>
                  <a:srgbClr val="0070C0"/>
                </a:solidFill>
                <a:latin typeface="Times New Roman" panose="02020603050405020304" pitchFamily="18" charset="0"/>
                <a:cs typeface="Times New Roman" panose="02020603050405020304" pitchFamily="18" charset="0"/>
              </a:rPr>
              <a:t>(</a:t>
            </a:r>
            <a:r>
              <a:rPr lang="fr-FR" sz="4000" i="1" dirty="0">
                <a:solidFill>
                  <a:srgbClr val="0070C0"/>
                </a:solidFill>
                <a:latin typeface="Times New Roman" panose="02020603050405020304" pitchFamily="18" charset="0"/>
                <a:cs typeface="Times New Roman" panose="02020603050405020304" pitchFamily="18" charset="0"/>
              </a:rPr>
              <a:t>Nom, prénom, adresse) :</a:t>
            </a:r>
            <a:r>
              <a:rPr lang="fr-FR" sz="4000" dirty="0">
                <a:solidFill>
                  <a:srgbClr val="0070C0"/>
                </a:solidFill>
                <a:latin typeface="Times New Roman" panose="02020603050405020304" pitchFamily="18" charset="0"/>
                <a:cs typeface="Times New Roman" panose="02020603050405020304" pitchFamily="18" charset="0"/>
              </a:rPr>
              <a:t> </a:t>
            </a:r>
          </a:p>
          <a:p>
            <a:pPr marL="0" indent="0">
              <a:buNone/>
            </a:pPr>
            <a:r>
              <a:rPr lang="fr-FR" sz="4000" b="1" dirty="0">
                <a:solidFill>
                  <a:srgbClr val="0070C0"/>
                </a:solidFill>
                <a:latin typeface="Times New Roman" panose="02020603050405020304" pitchFamily="18" charset="0"/>
                <a:cs typeface="Times New Roman" panose="02020603050405020304" pitchFamily="18" charset="0"/>
              </a:rPr>
              <a:t>- Enfant</a:t>
            </a:r>
            <a:r>
              <a:rPr lang="fr-FR" sz="4000" dirty="0">
                <a:solidFill>
                  <a:srgbClr val="0070C0"/>
                </a:solidFill>
                <a:latin typeface="Times New Roman" panose="02020603050405020304" pitchFamily="18" charset="0"/>
                <a:cs typeface="Times New Roman" panose="02020603050405020304" pitchFamily="18" charset="0"/>
              </a:rPr>
              <a:t> (</a:t>
            </a:r>
            <a:r>
              <a:rPr lang="fr-FR" sz="4000" i="1" dirty="0">
                <a:solidFill>
                  <a:srgbClr val="0070C0"/>
                </a:solidFill>
                <a:latin typeface="Times New Roman" panose="02020603050405020304" pitchFamily="18" charset="0"/>
                <a:cs typeface="Times New Roman" panose="02020603050405020304" pitchFamily="18" charset="0"/>
              </a:rPr>
              <a:t>Nom, Prénom) :			</a:t>
            </a:r>
            <a:r>
              <a:rPr lang="fr-FR" sz="4000" b="1" dirty="0" smtClean="0">
                <a:solidFill>
                  <a:srgbClr val="0070C0"/>
                </a:solidFill>
                <a:latin typeface="Times New Roman" panose="02020603050405020304" pitchFamily="18" charset="0"/>
                <a:cs typeface="Times New Roman" panose="02020603050405020304" pitchFamily="18" charset="0"/>
              </a:rPr>
              <a:t>Né(e</a:t>
            </a:r>
            <a:r>
              <a:rPr lang="fr-FR" sz="4000" b="1" dirty="0">
                <a:solidFill>
                  <a:srgbClr val="0070C0"/>
                </a:solidFill>
                <a:latin typeface="Times New Roman" panose="02020603050405020304" pitchFamily="18" charset="0"/>
                <a:cs typeface="Times New Roman" panose="02020603050405020304" pitchFamily="18" charset="0"/>
              </a:rPr>
              <a:t>) le :</a:t>
            </a:r>
            <a:endParaRPr lang="fr-FR" sz="4000" dirty="0">
              <a:solidFill>
                <a:srgbClr val="0070C0"/>
              </a:solidFill>
              <a:latin typeface="Times New Roman" panose="02020603050405020304" pitchFamily="18" charset="0"/>
              <a:cs typeface="Times New Roman" panose="02020603050405020304" pitchFamily="18" charset="0"/>
            </a:endParaRPr>
          </a:p>
          <a:p>
            <a:pPr marL="0" indent="0">
              <a:buNone/>
            </a:pPr>
            <a:r>
              <a:rPr lang="fr-FR" sz="4000" dirty="0">
                <a:solidFill>
                  <a:srgbClr val="0070C0"/>
                </a:solidFill>
                <a:latin typeface="Times New Roman" panose="02020603050405020304" pitchFamily="18" charset="0"/>
                <a:cs typeface="Times New Roman" panose="02020603050405020304" pitchFamily="18" charset="0"/>
              </a:rPr>
              <a:t>- </a:t>
            </a:r>
            <a:r>
              <a:rPr lang="fr-FR" sz="4000" i="1" dirty="0">
                <a:solidFill>
                  <a:srgbClr val="0070C0"/>
                </a:solidFill>
                <a:latin typeface="Times New Roman" panose="02020603050405020304" pitchFamily="18" charset="0"/>
                <a:cs typeface="Times New Roman" panose="02020603050405020304" pitchFamily="18" charset="0"/>
              </a:rPr>
              <a:t>Nom définitif de l’enfant (si connu) :</a:t>
            </a:r>
            <a:endParaRPr lang="fr-FR" sz="4000" dirty="0">
              <a:solidFill>
                <a:srgbClr val="0070C0"/>
              </a:solidFill>
              <a:latin typeface="Times New Roman" panose="02020603050405020304" pitchFamily="18" charset="0"/>
              <a:cs typeface="Times New Roman" panose="02020603050405020304" pitchFamily="18" charset="0"/>
            </a:endParaRPr>
          </a:p>
          <a:p>
            <a:pPr marL="0" indent="0">
              <a:buNone/>
            </a:pPr>
            <a:r>
              <a:rPr lang="fr-FR" sz="4000" dirty="0">
                <a:solidFill>
                  <a:srgbClr val="0070C0"/>
                </a:solidFill>
                <a:latin typeface="Times New Roman" panose="02020603050405020304" pitchFamily="18" charset="0"/>
                <a:cs typeface="Times New Roman" panose="02020603050405020304" pitchFamily="18" charset="0"/>
              </a:rPr>
              <a:t> </a:t>
            </a:r>
          </a:p>
          <a:p>
            <a:pPr marL="0" indent="0">
              <a:buNone/>
            </a:pPr>
            <a:r>
              <a:rPr lang="fr-FR" sz="4000" b="1" dirty="0">
                <a:solidFill>
                  <a:srgbClr val="0070C0"/>
                </a:solidFill>
                <a:latin typeface="Times New Roman" panose="02020603050405020304" pitchFamily="18" charset="0"/>
                <a:cs typeface="Times New Roman" panose="02020603050405020304" pitchFamily="18" charset="0"/>
              </a:rPr>
              <a:t>Dates du séjour à la maternité :</a:t>
            </a:r>
            <a:endParaRPr lang="fr-FR" sz="4000" dirty="0">
              <a:solidFill>
                <a:srgbClr val="0070C0"/>
              </a:solidFill>
              <a:latin typeface="Times New Roman" panose="02020603050405020304" pitchFamily="18" charset="0"/>
              <a:cs typeface="Times New Roman" panose="02020603050405020304" pitchFamily="18" charset="0"/>
            </a:endParaRPr>
          </a:p>
          <a:p>
            <a:pPr marL="0" indent="0">
              <a:buNone/>
            </a:pPr>
            <a:endParaRPr lang="fr-FR" sz="4000" dirty="0">
              <a:solidFill>
                <a:srgbClr val="0070C0"/>
              </a:solidFill>
              <a:latin typeface="Times New Roman" panose="02020603050405020304" pitchFamily="18" charset="0"/>
              <a:cs typeface="Times New Roman" panose="02020603050405020304" pitchFamily="18" charset="0"/>
            </a:endParaRPr>
          </a:p>
          <a:p>
            <a:pPr marL="0" indent="0">
              <a:buNone/>
            </a:pPr>
            <a:r>
              <a:rPr lang="fr-FR" sz="4000" b="1" dirty="0">
                <a:solidFill>
                  <a:srgbClr val="0070C0"/>
                </a:solidFill>
                <a:latin typeface="Times New Roman" panose="02020603050405020304" pitchFamily="18" charset="0"/>
                <a:cs typeface="Times New Roman" panose="02020603050405020304" pitchFamily="18" charset="0"/>
              </a:rPr>
              <a:t>Observations pendant le séjour à la maternité :</a:t>
            </a:r>
            <a:endParaRPr lang="fr-FR" sz="4000" dirty="0">
              <a:solidFill>
                <a:srgbClr val="0070C0"/>
              </a:solidFill>
              <a:latin typeface="Times New Roman" panose="02020603050405020304" pitchFamily="18" charset="0"/>
              <a:cs typeface="Times New Roman" panose="02020603050405020304" pitchFamily="18" charset="0"/>
            </a:endParaRPr>
          </a:p>
          <a:p>
            <a:pPr marL="0" indent="0">
              <a:buNone/>
            </a:pPr>
            <a:r>
              <a:rPr lang="fr-FR" sz="4000" dirty="0">
                <a:solidFill>
                  <a:srgbClr val="0070C0"/>
                </a:solidFill>
                <a:latin typeface="Times New Roman" panose="02020603050405020304" pitchFamily="18" charset="0"/>
                <a:cs typeface="Times New Roman" panose="02020603050405020304" pitchFamily="18" charset="0"/>
              </a:rPr>
              <a:t>Comportement de la mère vis-à-vis de l’enfant, comportement du père vis-à-vis de l’enfant, manifestations de l’enfant, santé de l’enfant, capacités de la mère, capacités du père, prise en charge de l’enfant dans les soins du quotidien, adhésion des parents aux propositions d’accompagnement, </a:t>
            </a:r>
            <a:r>
              <a:rPr lang="fr-FR" sz="4000" dirty="0" smtClean="0">
                <a:solidFill>
                  <a:srgbClr val="0070C0"/>
                </a:solidFill>
                <a:latin typeface="Times New Roman" panose="02020603050405020304" pitchFamily="18" charset="0"/>
                <a:cs typeface="Times New Roman" panose="02020603050405020304" pitchFamily="18" charset="0"/>
              </a:rPr>
              <a:t>entourage</a:t>
            </a:r>
            <a:endParaRPr lang="fr-FR" sz="4000" dirty="0">
              <a:solidFill>
                <a:srgbClr val="0070C0"/>
              </a:solidFill>
              <a:latin typeface="Times New Roman" panose="02020603050405020304" pitchFamily="18" charset="0"/>
              <a:cs typeface="Times New Roman" panose="02020603050405020304" pitchFamily="18" charset="0"/>
            </a:endParaRPr>
          </a:p>
          <a:p>
            <a:pPr marL="0" indent="0">
              <a:buNone/>
            </a:pPr>
            <a:r>
              <a:rPr lang="fr-FR" sz="4000" dirty="0">
                <a:solidFill>
                  <a:srgbClr val="0070C0"/>
                </a:solidFill>
                <a:latin typeface="Times New Roman" panose="02020603050405020304" pitchFamily="18" charset="0"/>
                <a:cs typeface="Times New Roman" panose="02020603050405020304" pitchFamily="18" charset="0"/>
              </a:rPr>
              <a:t> </a:t>
            </a:r>
          </a:p>
          <a:p>
            <a:pPr marL="0" indent="0">
              <a:buNone/>
            </a:pPr>
            <a:r>
              <a:rPr lang="fr-FR" sz="4000" dirty="0">
                <a:solidFill>
                  <a:srgbClr val="0070C0"/>
                </a:solidFill>
                <a:latin typeface="Times New Roman" panose="02020603050405020304" pitchFamily="18" charset="0"/>
                <a:cs typeface="Times New Roman" panose="02020603050405020304" pitchFamily="18" charset="0"/>
              </a:rPr>
              <a:t> </a:t>
            </a:r>
          </a:p>
          <a:p>
            <a:pPr marL="0" indent="0">
              <a:buNone/>
            </a:pPr>
            <a:r>
              <a:rPr lang="fr-FR" sz="4000" b="1" dirty="0">
                <a:solidFill>
                  <a:srgbClr val="0070C0"/>
                </a:solidFill>
                <a:latin typeface="Times New Roman" panose="02020603050405020304" pitchFamily="18" charset="0"/>
                <a:cs typeface="Times New Roman" panose="02020603050405020304" pitchFamily="18" charset="0"/>
              </a:rPr>
              <a:t>Conclusion</a:t>
            </a:r>
            <a:endParaRPr lang="fr-FR" sz="4000" dirty="0">
              <a:solidFill>
                <a:srgbClr val="0070C0"/>
              </a:solidFill>
              <a:latin typeface="Times New Roman" panose="02020603050405020304" pitchFamily="18" charset="0"/>
              <a:cs typeface="Times New Roman" panose="02020603050405020304" pitchFamily="18" charset="0"/>
            </a:endParaRPr>
          </a:p>
          <a:p>
            <a:pPr marL="0" indent="0">
              <a:buNone/>
            </a:pPr>
            <a:r>
              <a:rPr lang="fr-FR" sz="4000" b="1" dirty="0" smtClean="0">
                <a:solidFill>
                  <a:srgbClr val="0070C0"/>
                </a:solidFill>
                <a:latin typeface="Times New Roman" panose="02020603050405020304" pitchFamily="18" charset="0"/>
                <a:cs typeface="Times New Roman" panose="02020603050405020304" pitchFamily="18" charset="0"/>
              </a:rPr>
              <a:t>Signature</a:t>
            </a:r>
            <a:endParaRPr lang="fr-FR" dirty="0"/>
          </a:p>
        </p:txBody>
      </p:sp>
    </p:spTree>
    <p:extLst>
      <p:ext uri="{BB962C8B-B14F-4D97-AF65-F5344CB8AC3E}">
        <p14:creationId xmlns:p14="http://schemas.microsoft.com/office/powerpoint/2010/main" val="15177452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7- Cas du couple qu’on ne peut pas rencontrer</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Refus de la proposition de rencontre avec la SF de PMI. </a:t>
            </a:r>
            <a:r>
              <a:rPr lang="fr-FR" sz="2100" dirty="0" smtClean="0"/>
              <a:t>On ne s’arrête pas là</a:t>
            </a:r>
          </a:p>
          <a:p>
            <a:r>
              <a:rPr lang="fr-FR" dirty="0" smtClean="0"/>
              <a:t>Prendre contact avec les partenaires </a:t>
            </a:r>
            <a:r>
              <a:rPr lang="fr-FR" sz="2100" dirty="0" smtClean="0"/>
              <a:t>qui connaissent le couple: éducatrices de l’ASE, SF de la maternité, le médecin traitant.</a:t>
            </a:r>
          </a:p>
          <a:p>
            <a:r>
              <a:rPr lang="fr-FR" dirty="0" smtClean="0"/>
              <a:t>Si les retours sont inquiétants, synthèse (</a:t>
            </a:r>
            <a:r>
              <a:rPr lang="fr-FR" sz="1900" dirty="0" smtClean="0"/>
              <a:t>dans le cadre de la protection de l’enfance, nous pouvons échanger des informations) – information des parents par courrier</a:t>
            </a:r>
          </a:p>
          <a:p>
            <a:r>
              <a:rPr lang="fr-FR" dirty="0" smtClean="0"/>
              <a:t>Décision au cours de la synthèse. </a:t>
            </a:r>
            <a:r>
              <a:rPr lang="fr-FR" sz="1900" dirty="0" smtClean="0"/>
              <a:t>Au moment de la synthèse la décision est prise d’écrire une </a:t>
            </a:r>
            <a:r>
              <a:rPr lang="fr-FR" sz="1900" dirty="0" err="1" smtClean="0"/>
              <a:t>Ipprénat</a:t>
            </a:r>
            <a:r>
              <a:rPr lang="fr-FR" sz="1900" dirty="0" smtClean="0"/>
              <a:t>, si  </a:t>
            </a:r>
            <a:r>
              <a:rPr lang="fr-FR" sz="1900" dirty="0" smtClean="0"/>
              <a:t>on constate</a:t>
            </a:r>
            <a:r>
              <a:rPr lang="fr-FR" sz="1900" dirty="0" smtClean="0"/>
              <a:t> </a:t>
            </a:r>
            <a:r>
              <a:rPr lang="fr-FR" sz="1900" dirty="0" smtClean="0"/>
              <a:t>des faits graves et inquiétants.  </a:t>
            </a: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268760"/>
            <a:ext cx="8229600" cy="4525963"/>
          </a:xfrm>
        </p:spPr>
        <p:txBody>
          <a:bodyPr>
            <a:normAutofit/>
          </a:bodyPr>
          <a:lstStyle/>
          <a:p>
            <a:pPr marL="0">
              <a:buNone/>
            </a:pPr>
            <a:r>
              <a:rPr lang="fr-FR" i="1" dirty="0" smtClean="0"/>
              <a:t>« Etre sage-femme, c’est être comme de l’eau qui s’adapte au lieu où elle coule, au récipient dans lequel on la met. (…) C’est aussi développer une extrême vigilance, afin de savoir quand on peut laisser faire et quand il convient d’agir afin de laisser mère et bébé dans la sécurité. Ne pas agir trop tôt, ni trop tard, et surtout ne pas nuire. »</a:t>
            </a:r>
          </a:p>
          <a:p>
            <a:pPr>
              <a:buNone/>
            </a:pPr>
            <a:r>
              <a:rPr lang="fr-FR" sz="2400" dirty="0" err="1" smtClean="0"/>
              <a:t>Maïtie</a:t>
            </a:r>
            <a:r>
              <a:rPr lang="fr-FR" sz="2400" dirty="0" smtClean="0"/>
              <a:t> </a:t>
            </a:r>
            <a:r>
              <a:rPr lang="fr-FR" sz="2400" dirty="0" err="1" smtClean="0"/>
              <a:t>Trelaün</a:t>
            </a:r>
            <a:r>
              <a:rPr lang="fr-FR" sz="2400" dirty="0" smtClean="0"/>
              <a:t> – « j’accouche bientôt. Que faire de la douleur? »</a:t>
            </a:r>
          </a:p>
          <a:p>
            <a:pPr>
              <a:buNone/>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6682" y="0"/>
            <a:ext cx="8229600" cy="1143000"/>
          </a:xfrm>
        </p:spPr>
        <p:txBody>
          <a:bodyPr>
            <a:normAutofit/>
          </a:bodyPr>
          <a:lstStyle/>
          <a:p>
            <a:r>
              <a:rPr lang="fr-FR" sz="2000" dirty="0" smtClean="0"/>
              <a:t>Ce qui inaugure nos accompagnements</a:t>
            </a:r>
            <a:r>
              <a:rPr lang="fr-FR" dirty="0" smtClean="0"/>
              <a:t/>
            </a:r>
            <a:br>
              <a:rPr lang="fr-FR" dirty="0" smtClean="0"/>
            </a:br>
            <a:r>
              <a:rPr lang="fr-FR" dirty="0" smtClean="0"/>
              <a:t>1-L’Entretien Prénatal Précoce</a:t>
            </a:r>
            <a:endParaRPr lang="fr-FR" dirty="0"/>
          </a:p>
        </p:txBody>
      </p:sp>
      <p:sp>
        <p:nvSpPr>
          <p:cNvPr id="3" name="Espace réservé du contenu 2"/>
          <p:cNvSpPr>
            <a:spLocks noGrp="1"/>
          </p:cNvSpPr>
          <p:nvPr>
            <p:ph idx="1"/>
          </p:nvPr>
        </p:nvSpPr>
        <p:spPr>
          <a:xfrm>
            <a:off x="447715" y="980728"/>
            <a:ext cx="8229600" cy="5616624"/>
          </a:xfrm>
        </p:spPr>
        <p:txBody>
          <a:bodyPr>
            <a:noAutofit/>
          </a:bodyPr>
          <a:lstStyle/>
          <a:p>
            <a:pPr algn="just"/>
            <a:r>
              <a:rPr lang="fr-FR" sz="2800" dirty="0" smtClean="0"/>
              <a:t>La </a:t>
            </a:r>
            <a:r>
              <a:rPr lang="fr-FR" sz="2800" dirty="0"/>
              <a:t>loi du 5 mars </a:t>
            </a:r>
            <a:r>
              <a:rPr lang="fr-FR" sz="2800" dirty="0" smtClean="0"/>
              <a:t>2007 réformant la protection de l’enfance </a:t>
            </a:r>
          </a:p>
          <a:p>
            <a:pPr marL="0" indent="0" algn="just">
              <a:buNone/>
            </a:pPr>
            <a:r>
              <a:rPr lang="fr-FR" sz="2000" dirty="0" smtClean="0"/>
              <a:t>met </a:t>
            </a:r>
            <a:r>
              <a:rPr lang="fr-FR" sz="2000" dirty="0"/>
              <a:t>l’accent </a:t>
            </a:r>
            <a:r>
              <a:rPr lang="fr-FR" sz="2000" dirty="0" smtClean="0"/>
              <a:t>sur la </a:t>
            </a:r>
            <a:r>
              <a:rPr lang="fr-FR" sz="2000" dirty="0"/>
              <a:t>prévention précoce des risques </a:t>
            </a:r>
            <a:r>
              <a:rPr lang="fr-FR" sz="2000" dirty="0" smtClean="0"/>
              <a:t>pour l’enfant. Elle </a:t>
            </a:r>
            <a:r>
              <a:rPr lang="fr-FR" sz="2000" dirty="0"/>
              <a:t>a pour objectif de prévenir le plus en amont possible les risques de mise en danger de l’enfant en évitant qu’ils ne surviennent ou en limitant leurs effets. La prévention précoce est alors renforcée et la grossesse identifiée comme un moment clé pour la mettre en </a:t>
            </a:r>
            <a:r>
              <a:rPr lang="fr-FR" sz="2000" dirty="0" smtClean="0"/>
              <a:t>œuvre. </a:t>
            </a:r>
            <a:r>
              <a:rPr lang="fr-FR" sz="2000" dirty="0"/>
              <a:t>De ce fait un entretien systématique a été instauré au cours du 4ème mois de grossesse - l’entretien prénatal précoce - pour toutes les femmes enceintes. </a:t>
            </a:r>
            <a:r>
              <a:rPr lang="fr-FR" sz="2000" dirty="0" smtClean="0"/>
              <a:t>La </a:t>
            </a:r>
            <a:r>
              <a:rPr lang="fr-FR" sz="2000" dirty="0"/>
              <a:t>Loi du 5 mars 2007 renforce le rôle des services de Protection Maternelle et Infantile en soulignant leur rôle pivot et en les reconnaissant </a:t>
            </a:r>
            <a:r>
              <a:rPr lang="fr-FR" sz="2000" dirty="0" smtClean="0"/>
              <a:t>comme acteur </a:t>
            </a:r>
            <a:r>
              <a:rPr lang="fr-FR" sz="2000" dirty="0"/>
              <a:t>majeur de la prévention. </a:t>
            </a:r>
            <a:endParaRPr lang="fr-FR" sz="2000" dirty="0" smtClean="0"/>
          </a:p>
          <a:p>
            <a:pPr algn="just"/>
            <a:r>
              <a:rPr lang="fr-FR" sz="2800" dirty="0" smtClean="0"/>
              <a:t>La loi du 14 mars 2016 </a:t>
            </a:r>
          </a:p>
          <a:p>
            <a:pPr marL="0" indent="0" algn="just">
              <a:buNone/>
            </a:pPr>
            <a:r>
              <a:rPr lang="fr-FR" sz="2000" dirty="0" smtClean="0"/>
              <a:t>Cette loi renforce l’idée de prévention précoce. L’EPP doit être proposé systématiquement. L'objet est de permettre au professionnel d'évaluer avec la femme enceinte ses besoins en termes d'accompagnement au cours de la grossesse</a:t>
            </a:r>
            <a:r>
              <a:rPr lang="fr-FR" sz="1200" dirty="0" smtClean="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normAutofit fontScale="62500" lnSpcReduction="20000"/>
          </a:bodyPr>
          <a:lstStyle/>
          <a:p>
            <a:pPr algn="just"/>
            <a:r>
              <a:rPr lang="fr-FR" sz="3300" dirty="0" smtClean="0"/>
              <a:t>Je passe vite sur les objectifs de l’EPP. Nous les connaissons, mais rappelons tout de même: </a:t>
            </a:r>
            <a:r>
              <a:rPr lang="fr-FR" sz="4800" dirty="0" smtClean="0"/>
              <a:t>Objectifs de l’EPP</a:t>
            </a:r>
            <a:endParaRPr lang="fr-FR" dirty="0" smtClean="0"/>
          </a:p>
          <a:p>
            <a:pPr marL="0" indent="0" algn="just">
              <a:buNone/>
            </a:pPr>
            <a:r>
              <a:rPr lang="fr-FR" dirty="0" smtClean="0"/>
              <a:t>Selon </a:t>
            </a:r>
            <a:r>
              <a:rPr lang="fr-FR" dirty="0"/>
              <a:t>l’HAS, identifier les besoins d’informations, définir les compétences parentales à développer, apprécier la santé globale de la </a:t>
            </a:r>
            <a:r>
              <a:rPr lang="fr-FR" dirty="0" smtClean="0"/>
              <a:t>femme </a:t>
            </a:r>
            <a:r>
              <a:rPr lang="fr-FR" dirty="0"/>
              <a:t>enceinte, faire le point sur le suivi médical de grossesse et le projet de naissance, repérer les situations de vulnérabilité de la mère et du père.</a:t>
            </a:r>
          </a:p>
          <a:p>
            <a:pPr marL="0" indent="0" algn="just">
              <a:buNone/>
            </a:pPr>
            <a:r>
              <a:rPr lang="fr-FR" dirty="0" smtClean="0"/>
              <a:t>L’entretien </a:t>
            </a:r>
            <a:r>
              <a:rPr lang="fr-FR" dirty="0"/>
              <a:t>prénatal précoce a pour ambition de coordonner les actions des professionnels autour de la femme enceinte. En pratique, il s’agit d’impliquer la femme et le couple dans une démarche de prévention, d’éducation et d’orientation, et de favoriser une meilleure coordination des professionnels autour des futurs parents. L’entretien prénatal précoce peut être suivi d’actions médico-sociales préventives à domicile notamment des actions d’accompagnement si celles-ci apparaissent nécessaires</a:t>
            </a:r>
          </a:p>
          <a:p>
            <a:pPr algn="just"/>
            <a:r>
              <a:rPr lang="fr-FR" sz="4800" dirty="0"/>
              <a:t>Origine des interventions de la sage-femme de PMI </a:t>
            </a:r>
            <a:endParaRPr lang="fr-FR" dirty="0" smtClean="0"/>
          </a:p>
          <a:p>
            <a:pPr marL="0" indent="0" algn="just">
              <a:buNone/>
            </a:pPr>
            <a:r>
              <a:rPr lang="fr-FR" dirty="0" smtClean="0"/>
              <a:t>En </a:t>
            </a:r>
            <a:r>
              <a:rPr lang="fr-FR" dirty="0"/>
              <a:t>2017, la plus part des situations </a:t>
            </a:r>
            <a:r>
              <a:rPr lang="fr-FR" dirty="0" smtClean="0"/>
              <a:t>préoccupantes pour lesquels nous avons transmis un écrit en prénatal sont </a:t>
            </a:r>
            <a:r>
              <a:rPr lang="fr-FR" dirty="0"/>
              <a:t>adressées par les assistantes sociales de secteur (5) ou hospitalières (1), les déclarations de grossesse (3), Les SF hospitalières (2), SF PMI d’autres départements (2</a:t>
            </a:r>
            <a:r>
              <a:rPr lang="fr-FR" dirty="0" smtClean="0"/>
              <a:t>) </a:t>
            </a:r>
          </a:p>
        </p:txBody>
      </p:sp>
    </p:spTree>
    <p:extLst>
      <p:ext uri="{BB962C8B-B14F-4D97-AF65-F5344CB8AC3E}">
        <p14:creationId xmlns:p14="http://schemas.microsoft.com/office/powerpoint/2010/main" val="2148674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800" dirty="0" smtClean="0"/>
              <a:t>Quelques réflexions concernant l’accompagnement</a:t>
            </a:r>
            <a:r>
              <a:rPr lang="fr-FR" dirty="0" smtClean="0"/>
              <a:t/>
            </a:r>
            <a:br>
              <a:rPr lang="fr-FR" dirty="0" smtClean="0"/>
            </a:br>
            <a:r>
              <a:rPr lang="fr-FR" dirty="0" smtClean="0"/>
              <a:t>2- Accompagner</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Transparence:  annonce lisible des motifs et modes d’action</a:t>
            </a:r>
          </a:p>
          <a:p>
            <a:pPr marL="0" indent="0">
              <a:buNone/>
            </a:pPr>
            <a:r>
              <a:rPr lang="fr-FR" sz="1900" dirty="0" smtClean="0"/>
              <a:t>Il est impératif d’annoncer lisiblement les motifs et les modes d’action aux usagers qui ont toute liberté d’accepter ou de refuser les interventions. Dans le cas où le professionnel a connaissance d’un danger avéré pour l’enfant à venir, on se doit, non pas d’obliger la dame à nous recevoir mais de rassembler les différents intervenants </a:t>
            </a:r>
            <a:r>
              <a:rPr lang="fr-FR" sz="1900" dirty="0" smtClean="0"/>
              <a:t>pour réfléchir à la situation. </a:t>
            </a:r>
            <a:endParaRPr lang="fr-FR" sz="1900" dirty="0" smtClean="0"/>
          </a:p>
          <a:p>
            <a:r>
              <a:rPr lang="fr-FR" dirty="0" smtClean="0"/>
              <a:t>Confiance</a:t>
            </a:r>
          </a:p>
          <a:p>
            <a:pPr marL="0" indent="0">
              <a:buNone/>
            </a:pPr>
            <a:r>
              <a:rPr lang="fr-FR" sz="1900" dirty="0" smtClean="0"/>
              <a:t>Le travail en PMI ne peut se réaliser que si une relation de confiance parvient à s’établir entre la patiente et les professionnels. Il n’est parfois pas possible d’établir cette relation. </a:t>
            </a:r>
          </a:p>
          <a:p>
            <a:r>
              <a:rPr lang="fr-FR" dirty="0" smtClean="0"/>
              <a:t>Notre outil: Préparation à la naissance et visites </a:t>
            </a:r>
            <a:r>
              <a:rPr lang="fr-FR" dirty="0"/>
              <a:t>à domicile </a:t>
            </a:r>
            <a:endParaRPr lang="fr-FR" dirty="0" smtClean="0"/>
          </a:p>
          <a:p>
            <a:pPr marL="0" indent="0" algn="just">
              <a:buNone/>
            </a:pPr>
            <a:r>
              <a:rPr lang="fr-FR" sz="1900" dirty="0" smtClean="0"/>
              <a:t>Par </a:t>
            </a:r>
            <a:r>
              <a:rPr lang="fr-FR" sz="1900" dirty="0" smtClean="0"/>
              <a:t>le </a:t>
            </a:r>
            <a:r>
              <a:rPr lang="fr-FR" sz="1900" dirty="0" smtClean="0"/>
              <a:t>biais de la PAN, nous proposons des aides. Donner tous les moyens au couple pour avancer. Et on observe </a:t>
            </a:r>
            <a:r>
              <a:rPr lang="fr-FR" sz="1900" dirty="0" smtClean="0"/>
              <a:t>l’évolution au cours de l’accompagnement. </a:t>
            </a:r>
            <a:endParaRPr lang="fr-FR" sz="3600" dirty="0"/>
          </a:p>
          <a:p>
            <a:pPr marL="0" indent="0" algn="just">
              <a:buNone/>
            </a:pPr>
            <a:r>
              <a:rPr lang="fr-FR" sz="2000" dirty="0" smtClean="0"/>
              <a:t>A domicile, nous </a:t>
            </a:r>
            <a:r>
              <a:rPr lang="fr-FR" sz="2000" dirty="0"/>
              <a:t>avons la possibilité d’aborder plus </a:t>
            </a:r>
            <a:r>
              <a:rPr lang="fr-FR" sz="2000" dirty="0" smtClean="0"/>
              <a:t>d’aspects, </a:t>
            </a:r>
            <a:r>
              <a:rPr lang="fr-FR" sz="2000" dirty="0"/>
              <a:t>nous avons un regard sur l’ensemble de </a:t>
            </a:r>
            <a:r>
              <a:rPr lang="fr-FR" sz="2000" dirty="0" smtClean="0"/>
              <a:t>l’environnement de la famille. </a:t>
            </a:r>
            <a:endParaRPr lang="fr-FR" sz="2000" dirty="0"/>
          </a:p>
          <a:p>
            <a:pPr marL="0" indent="0">
              <a:buNone/>
            </a:pPr>
            <a:endParaRPr lang="fr-FR" sz="1900" dirty="0" smtClean="0"/>
          </a:p>
          <a:p>
            <a:pPr>
              <a:buFont typeface="Wingdings" pitchFamily="2" charset="2"/>
              <a:buChar char="ü"/>
            </a:pPr>
            <a:endParaRPr lang="fr-FR"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3778"/>
            <a:ext cx="8229600" cy="796950"/>
          </a:xfrm>
        </p:spPr>
        <p:txBody>
          <a:bodyPr>
            <a:normAutofit/>
          </a:bodyPr>
          <a:lstStyle/>
          <a:p>
            <a:r>
              <a:rPr lang="fr-FR" sz="4000" dirty="0" smtClean="0"/>
              <a:t>3-Evaluer</a:t>
            </a:r>
            <a:endParaRPr lang="fr-FR" sz="4000" dirty="0"/>
          </a:p>
        </p:txBody>
      </p:sp>
      <p:sp>
        <p:nvSpPr>
          <p:cNvPr id="3" name="Espace réservé du contenu 2"/>
          <p:cNvSpPr>
            <a:spLocks noGrp="1"/>
          </p:cNvSpPr>
          <p:nvPr>
            <p:ph idx="1"/>
          </p:nvPr>
        </p:nvSpPr>
        <p:spPr>
          <a:xfrm>
            <a:off x="467544" y="1484784"/>
            <a:ext cx="8229600" cy="4608512"/>
          </a:xfrm>
        </p:spPr>
        <p:txBody>
          <a:bodyPr>
            <a:noAutofit/>
          </a:bodyPr>
          <a:lstStyle/>
          <a:p>
            <a:r>
              <a:rPr lang="fr-FR" sz="2400" dirty="0" smtClean="0"/>
              <a:t>Evaluer n’est disqualifier</a:t>
            </a:r>
          </a:p>
          <a:p>
            <a:pPr marL="0" indent="0" algn="just">
              <a:buNone/>
            </a:pPr>
            <a:r>
              <a:rPr lang="fr-FR" sz="2000" dirty="0" smtClean="0"/>
              <a:t> Il ne s’agit pas de porter un jugement de valeur ou de disqualifier une personne.  Nous évaluons souvent sans en avoir conscience. Avec l’expérience, nous sommes capables  dès les 1</a:t>
            </a:r>
            <a:r>
              <a:rPr lang="fr-FR" sz="2000" baseline="30000" dirty="0" smtClean="0"/>
              <a:t>er</a:t>
            </a:r>
            <a:r>
              <a:rPr lang="fr-FR" sz="2000" dirty="0" smtClean="0"/>
              <a:t> instants d’une rencontre , et à partir de quelques affirmations, de se construire un 1</a:t>
            </a:r>
            <a:r>
              <a:rPr lang="fr-FR" sz="2000" baseline="30000" dirty="0" smtClean="0"/>
              <a:t>er</a:t>
            </a:r>
            <a:r>
              <a:rPr lang="fr-FR" sz="2000" dirty="0" smtClean="0"/>
              <a:t> avis. Des clignotants apparaissent dans la tête au fur et à mesure que l’entretien se déroule.  L’évaluation va permettre de confronter un ensemble d’informations et de critères qui vont nous permettre de jauger au mieux une situation. Lors des entretiens suivants, on recherche des  informations supplémentaires afin d’établir un diagnostic le plus </a:t>
            </a:r>
            <a:r>
              <a:rPr lang="fr-FR" sz="2000" dirty="0" smtClean="0"/>
              <a:t>juste </a:t>
            </a:r>
            <a:r>
              <a:rPr lang="fr-FR" sz="2000" dirty="0" smtClean="0"/>
              <a:t>à un temps donné et afin d’aider le couple. On construit un projet préventif.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548680"/>
            <a:ext cx="8229600" cy="5688632"/>
          </a:xfrm>
        </p:spPr>
        <p:txBody>
          <a:bodyPr>
            <a:normAutofit fontScale="70000" lnSpcReduction="20000"/>
          </a:bodyPr>
          <a:lstStyle/>
          <a:p>
            <a:r>
              <a:rPr lang="fr-FR" sz="4800" dirty="0"/>
              <a:t>Réflexion d’équipe </a:t>
            </a:r>
            <a:r>
              <a:rPr lang="fr-FR" sz="4800" dirty="0" smtClean="0"/>
              <a:t>continuelle</a:t>
            </a:r>
          </a:p>
          <a:p>
            <a:pPr marL="0" indent="0">
              <a:buNone/>
            </a:pPr>
            <a:endParaRPr lang="fr-FR" sz="4800" dirty="0" smtClean="0"/>
          </a:p>
          <a:p>
            <a:pPr marL="0" indent="0">
              <a:buNone/>
            </a:pPr>
            <a:r>
              <a:rPr lang="fr-FR" dirty="0" smtClean="0"/>
              <a:t>Notre </a:t>
            </a:r>
            <a:r>
              <a:rPr lang="fr-FR" dirty="0"/>
              <a:t>réflexion d’équipe a été de mettre un peu d’ordre par rapport à nos ressentis face aux situations préoccupantes en prénatal. Il nous a fallu créer un outil pour ça. </a:t>
            </a:r>
            <a:r>
              <a:rPr lang="fr-FR" dirty="0" smtClean="0"/>
              <a:t>Nous sommes passés </a:t>
            </a:r>
            <a:r>
              <a:rPr lang="fr-FR" dirty="0"/>
              <a:t>en quelques années d’une approche empirique à un modèle d’évaluation très structurée. </a:t>
            </a:r>
            <a:r>
              <a:rPr lang="fr-FR" dirty="0" smtClean="0"/>
              <a:t>Nous restons concentrés </a:t>
            </a:r>
            <a:r>
              <a:rPr lang="fr-FR" dirty="0"/>
              <a:t>sur les faits. C’est un garde-fou. </a:t>
            </a:r>
            <a:r>
              <a:rPr lang="fr-FR" dirty="0" smtClean="0"/>
              <a:t>Cela </a:t>
            </a:r>
            <a:r>
              <a:rPr lang="fr-FR" dirty="0"/>
              <a:t>demande de se poser pour réfléchir constamment à la justesse de notre </a:t>
            </a:r>
            <a:r>
              <a:rPr lang="fr-FR" dirty="0" smtClean="0"/>
              <a:t>évaluation (point PMI, staff médico-psycho-social dans les maternités). </a:t>
            </a:r>
            <a:r>
              <a:rPr lang="fr-FR" dirty="0"/>
              <a:t>Chaque situation est différente. Chaque situation nous bouscule, car nous souhaitons être le plus juste possible dans nos évaluations. Nous restons prudent </a:t>
            </a:r>
            <a:r>
              <a:rPr lang="fr-FR" dirty="0" smtClean="0"/>
              <a:t>en ne se limitant pas à </a:t>
            </a:r>
            <a:r>
              <a:rPr lang="fr-FR" dirty="0"/>
              <a:t>notre </a:t>
            </a:r>
            <a:r>
              <a:rPr lang="fr-FR" dirty="0" smtClean="0"/>
              <a:t>propre regard. Chaque professionnel </a:t>
            </a:r>
            <a:r>
              <a:rPr lang="fr-FR" dirty="0" smtClean="0"/>
              <a:t>intervenant </a:t>
            </a:r>
            <a:r>
              <a:rPr lang="fr-FR" dirty="0" smtClean="0"/>
              <a:t>est seul en tête à tête avec la patiente. Mais il y a un temps de confrontation des points de vue très important pour l’avancée de la réflexion.</a:t>
            </a:r>
          </a:p>
          <a:p>
            <a:pPr marL="0" indent="0">
              <a:buNone/>
            </a:pPr>
            <a:endParaRPr lang="fr-FR" dirty="0" smtClean="0"/>
          </a:p>
          <a:p>
            <a:pPr marL="0" indent="0">
              <a:buNone/>
            </a:pPr>
            <a:endParaRPr lang="fr-FR" dirty="0" smtClean="0"/>
          </a:p>
          <a:p>
            <a:pPr>
              <a:buNone/>
            </a:pPr>
            <a:endParaRPr lang="fr-FR" dirty="0"/>
          </a:p>
        </p:txBody>
      </p:sp>
    </p:spTree>
    <p:extLst>
      <p:ext uri="{BB962C8B-B14F-4D97-AF65-F5344CB8AC3E}">
        <p14:creationId xmlns:p14="http://schemas.microsoft.com/office/powerpoint/2010/main" val="228160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0000" lnSpcReduction="20000"/>
          </a:bodyPr>
          <a:lstStyle/>
          <a:p>
            <a:r>
              <a:rPr lang="fr-FR" sz="4800" dirty="0" smtClean="0"/>
              <a:t>Contrôle social ?</a:t>
            </a:r>
          </a:p>
          <a:p>
            <a:pPr marL="0" indent="0">
              <a:buNone/>
            </a:pPr>
            <a:r>
              <a:rPr lang="fr-FR" dirty="0" smtClean="0"/>
              <a:t>Pas de liste avec des croix à cocher. Par contre, nous avons une méthode qui nous permet </a:t>
            </a:r>
            <a:r>
              <a:rPr lang="fr-FR" dirty="0" smtClean="0"/>
              <a:t>d’évaluer. </a:t>
            </a:r>
            <a:r>
              <a:rPr lang="fr-FR" dirty="0" smtClean="0"/>
              <a:t>(méthode qui sera abordée dans la prochaine intervention). La précarité n’est pas forcément une problématique, par contre la manière dont le couple se mobilise autour de cette précarité  peut être un aspect de l’évaluation. </a:t>
            </a:r>
          </a:p>
          <a:p>
            <a:r>
              <a:rPr lang="fr-FR" sz="4800" dirty="0" smtClean="0"/>
              <a:t>Compte-rendu de l’entretien</a:t>
            </a:r>
            <a:endParaRPr lang="fr-FR" dirty="0" smtClean="0"/>
          </a:p>
          <a:p>
            <a:pPr marL="0" indent="0">
              <a:buNone/>
            </a:pPr>
            <a:r>
              <a:rPr lang="fr-FR" dirty="0" smtClean="0"/>
              <a:t>A la fin de chaque entretien,  Rester le plus fidèle aux propos de la femme. Pas de ressenti, des faits. Ecrire dans la foulée, dans la voiture. Chacun sa méthode. Pour ma part, j’écris des mots pendant l’entretien. Puis je reformule les phrases juste après l’entretien.  </a:t>
            </a: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642194"/>
          </a:xfrm>
        </p:spPr>
        <p:txBody>
          <a:bodyPr>
            <a:normAutofit fontScale="90000"/>
          </a:bodyPr>
          <a:lstStyle/>
          <a:p>
            <a:r>
              <a:rPr lang="fr-FR" dirty="0" smtClean="0"/>
              <a:t>4-Attitude de la sage-femme de PMI dans le cadre la protection de l’enfance</a:t>
            </a:r>
            <a:endParaRPr lang="fr-FR" dirty="0"/>
          </a:p>
        </p:txBody>
      </p:sp>
      <p:sp>
        <p:nvSpPr>
          <p:cNvPr id="3" name="Espace réservé du contenu 2"/>
          <p:cNvSpPr>
            <a:spLocks noGrp="1"/>
          </p:cNvSpPr>
          <p:nvPr>
            <p:ph idx="1"/>
          </p:nvPr>
        </p:nvSpPr>
        <p:spPr>
          <a:xfrm>
            <a:off x="457200" y="2204864"/>
            <a:ext cx="8229600" cy="4061048"/>
          </a:xfrm>
        </p:spPr>
        <p:txBody>
          <a:bodyPr>
            <a:normAutofit fontScale="70000" lnSpcReduction="20000"/>
          </a:bodyPr>
          <a:lstStyle/>
          <a:p>
            <a:pPr>
              <a:spcBef>
                <a:spcPts val="450"/>
              </a:spcBef>
              <a:buSzPct val="8000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fr-FR" sz="3400" dirty="0" smtClean="0"/>
              <a:t>Mettre de côté ses références éducatives</a:t>
            </a:r>
          </a:p>
          <a:p>
            <a:pPr marL="0" indent="0">
              <a:spcBef>
                <a:spcPts val="450"/>
              </a:spcBef>
              <a:buSzPct val="80000"/>
              <a:buNone/>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fr-FR" dirty="0" smtClean="0">
                <a:solidFill>
                  <a:srgbClr val="0066CC"/>
                </a:solidFill>
              </a:rPr>
              <a:t> </a:t>
            </a:r>
            <a:r>
              <a:rPr lang="fr-FR" sz="2600" dirty="0" smtClean="0"/>
              <a:t>Il faut oublier, mettre de côté sa position personnelle, ses références éducatives, ce qu’on pense afin de se mettre à la portée de la personne. Nous ne sommes pas obligés de partager les visions de nos usagers mais nous sommes obligés d’en tenir compte afin de les aider à avancer dans leur propre vision. Certaines situations viennent chahuter nos repères. La sage-femme de PMI agit avec humilité.</a:t>
            </a:r>
          </a:p>
          <a:p>
            <a:pPr marL="0" indent="0">
              <a:spcBef>
                <a:spcPts val="450"/>
              </a:spcBef>
              <a:buSzPct val="80000"/>
              <a:buNone/>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endParaRPr lang="fr-FR" sz="2400" dirty="0" smtClean="0"/>
          </a:p>
          <a:p>
            <a:pPr>
              <a:spcBef>
                <a:spcPts val="450"/>
              </a:spcBef>
              <a:buSzPct val="8000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fr-FR" sz="3400" dirty="0" smtClean="0"/>
              <a:t>Spécificité de sage-femme PMI, notre savoir-faire, </a:t>
            </a:r>
            <a:r>
              <a:rPr lang="fr-FR" sz="2600" dirty="0" smtClean="0"/>
              <a:t>tout comme il y a d’autres spécificités dans notre métier, comme SF échographistes.</a:t>
            </a:r>
          </a:p>
          <a:p>
            <a:pPr marL="0" indent="0">
              <a:lnSpc>
                <a:spcPct val="110000"/>
              </a:lnSpc>
              <a:spcBef>
                <a:spcPts val="0"/>
              </a:spcBef>
              <a:buSzPct val="80000"/>
              <a:buNone/>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fr-FR" sz="2600" dirty="0" smtClean="0"/>
              <a:t>La subtilité de la frontière entre accompagnement et évaluation, entre repérage, dépistage et ciblage impose une </a:t>
            </a:r>
            <a:r>
              <a:rPr lang="fr-FR" sz="3400" dirty="0" smtClean="0"/>
              <a:t>habileté </a:t>
            </a:r>
            <a:r>
              <a:rPr lang="fr-FR" sz="2600" dirty="0" smtClean="0"/>
              <a:t>et des compétences particulières. </a:t>
            </a:r>
            <a:r>
              <a:rPr lang="fr-FR" sz="2600" dirty="0"/>
              <a:t>L’objectif général est d’activer la vigilance des professionnels dès la grossesse, dans la transparence et le dialogue avec les futurs parents, pour les accompagner au mieux dans la prise de conscience de leurs capacités, de leurs limites et dans le développement de leurs compétences </a:t>
            </a:r>
            <a:r>
              <a:rPr lang="fr-FR" sz="2600" dirty="0" smtClean="0"/>
              <a:t>parentales.</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838</TotalTime>
  <Words>1921</Words>
  <Application>Microsoft Office PowerPoint</Application>
  <PresentationFormat>Affichage à l'écran (4:3)</PresentationFormat>
  <Paragraphs>149</Paragraphs>
  <Slides>19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19</vt:i4>
      </vt:variant>
    </vt:vector>
  </HeadingPairs>
  <TitlesOfParts>
    <vt:vector size="24" baseType="lpstr">
      <vt:lpstr>Arial</vt:lpstr>
      <vt:lpstr>Calibri</vt:lpstr>
      <vt:lpstr>Times New Roman</vt:lpstr>
      <vt:lpstr>Wingdings</vt:lpstr>
      <vt:lpstr>Thème Office</vt:lpstr>
      <vt:lpstr>Suivi PMI en prénatal: Jongler entre accompagnement et évaluation</vt:lpstr>
      <vt:lpstr>Présentation PowerPoint</vt:lpstr>
      <vt:lpstr>Ce qui inaugure nos accompagnements 1-L’Entretien Prénatal Précoce</vt:lpstr>
      <vt:lpstr>Présentation PowerPoint</vt:lpstr>
      <vt:lpstr>Quelques réflexions concernant l’accompagnement 2- Accompagner</vt:lpstr>
      <vt:lpstr>3-Evaluer</vt:lpstr>
      <vt:lpstr>Présentation PowerPoint</vt:lpstr>
      <vt:lpstr>Présentation PowerPoint</vt:lpstr>
      <vt:lpstr>4-Attitude de la sage-femme de PMI dans le cadre la protection de l’enfance</vt:lpstr>
      <vt:lpstr>Présentation PowerPoint</vt:lpstr>
      <vt:lpstr>5- Traitement préventif des situations préoccupantes en prénatal sans rédaction d’IPPrénat</vt:lpstr>
      <vt:lpstr>Présentation PowerPoint</vt:lpstr>
      <vt:lpstr>Présentation PowerPoint</vt:lpstr>
      <vt:lpstr>6- Traitement des situations préoccupantes en prénatal avec rédaction d’une IPPrénat transmise à la CRIP </vt:lpstr>
      <vt:lpstr>Présentation PowerPoint</vt:lpstr>
      <vt:lpstr>Présentation PowerPoint</vt:lpstr>
      <vt:lpstr>Présentation PowerPoint</vt:lpstr>
      <vt:lpstr>Présentation PowerPoint</vt:lpstr>
      <vt:lpstr>7- Cas du couple qu’on ne peut pas rencontrer</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Suivi PMI en prénatal: Jongler entre accompagnement et Evaluation</dc:title>
  <dc:creator>Cécile Simon</dc:creator>
  <cp:lastModifiedBy>SIMON CECILE</cp:lastModifiedBy>
  <cp:revision>74</cp:revision>
  <cp:lastPrinted>2018-06-03T16:41:52Z</cp:lastPrinted>
  <dcterms:created xsi:type="dcterms:W3CDTF">2018-04-06T14:30:02Z</dcterms:created>
  <dcterms:modified xsi:type="dcterms:W3CDTF">2018-06-04T19:05:59Z</dcterms:modified>
</cp:coreProperties>
</file>