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66" r:id="rId5"/>
    <p:sldId id="267" r:id="rId6"/>
    <p:sldId id="263" r:id="rId7"/>
    <p:sldId id="264" r:id="rId8"/>
    <p:sldId id="265" r:id="rId9"/>
    <p:sldId id="260" r:id="rId10"/>
    <p:sldId id="261" r:id="rId11"/>
    <p:sldId id="262" r:id="rId12"/>
    <p:sldId id="274" r:id="rId13"/>
    <p:sldId id="268" r:id="rId14"/>
    <p:sldId id="269" r:id="rId15"/>
    <p:sldId id="270" r:id="rId16"/>
    <p:sldId id="273" r:id="rId17"/>
    <p:sldId id="271" r:id="rId18"/>
    <p:sldId id="272" r:id="rId19"/>
    <p:sldId id="275" r:id="rId20"/>
    <p:sldId id="277"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1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7228B1-8DC5-0F45-A010-107A59096E93}"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D08661-D848-0048-AC33-4515FA5B837D}"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228B1-8DC5-0F45-A010-107A59096E93}"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228B1-8DC5-0F45-A010-107A59096E93}"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228B1-8DC5-0F45-A010-107A59096E93}"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97228B1-8DC5-0F45-A010-107A59096E93}" type="datetimeFigureOut">
              <a:rPr lang="en-US" smtClean="0"/>
              <a:t>7/1/2021</a:t>
            </a:fld>
            <a:endParaRPr lang="en-US"/>
          </a:p>
        </p:txBody>
      </p:sp>
      <p:sp>
        <p:nvSpPr>
          <p:cNvPr id="8" name="Slide Number Placeholder 7"/>
          <p:cNvSpPr>
            <a:spLocks noGrp="1"/>
          </p:cNvSpPr>
          <p:nvPr>
            <p:ph type="sldNum" sz="quarter" idx="11"/>
          </p:nvPr>
        </p:nvSpPr>
        <p:spPr/>
        <p:txBody>
          <a:bodyPr/>
          <a:lstStyle/>
          <a:p>
            <a:fld id="{F1D08661-D848-0048-AC33-4515FA5B837D}" type="slidenum">
              <a:rPr lang="en-US" smtClean="0"/>
              <a:t>‹N°›</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7228B1-8DC5-0F45-A010-107A59096E93}"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7228B1-8DC5-0F45-A010-107A59096E93}"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228B1-8DC5-0F45-A010-107A59096E93}" type="datetimeFigureOut">
              <a:rPr lang="en-US" smtClean="0"/>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228B1-8DC5-0F45-A010-107A59096E93}" type="datetimeFigureOut">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08661-D848-0048-AC33-4515FA5B837D}"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228B1-8DC5-0F45-A010-107A59096E93}"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08661-D848-0048-AC33-4515FA5B837D}" type="slidenum">
              <a:rPr lang="en-US" smtClean="0"/>
              <a:t>‹N°›</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228B1-8DC5-0F45-A010-107A59096E93}"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D08661-D848-0048-AC33-4515FA5B837D}" type="slidenum">
              <a:rPr lang="en-US" smtClean="0"/>
              <a:t>‹N°›</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97228B1-8DC5-0F45-A010-107A59096E93}" type="datetimeFigureOut">
              <a:rPr lang="en-US" smtClean="0"/>
              <a:t>7/1/2021</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1D08661-D848-0048-AC33-4515FA5B837D}" type="slidenum">
              <a:rPr lang="en-US" smtClean="0"/>
              <a:t>‹N°›</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FR" sz="6000" dirty="0" err="1"/>
              <a:t>L’IDENTITé</a:t>
            </a:r>
            <a:r>
              <a:rPr lang="fr-FR" sz="6000" dirty="0"/>
              <a:t> </a:t>
            </a:r>
            <a:br>
              <a:rPr lang="fr-FR" sz="6000" dirty="0"/>
            </a:br>
            <a:r>
              <a:rPr lang="fr-FR" sz="6000" dirty="0"/>
              <a:t>à </a:t>
            </a:r>
            <a:r>
              <a:rPr lang="fr-FR" sz="6000" dirty="0" err="1"/>
              <a:t>L’éPREUVE</a:t>
            </a:r>
            <a:r>
              <a:rPr lang="fr-FR" sz="6000" dirty="0"/>
              <a:t> DE L’EXIL</a:t>
            </a:r>
          </a:p>
        </p:txBody>
      </p:sp>
      <p:sp>
        <p:nvSpPr>
          <p:cNvPr id="3" name="Subtitle 2"/>
          <p:cNvSpPr>
            <a:spLocks noGrp="1"/>
          </p:cNvSpPr>
          <p:nvPr>
            <p:ph type="subTitle" idx="1"/>
          </p:nvPr>
        </p:nvSpPr>
        <p:spPr/>
        <p:txBody>
          <a:bodyPr/>
          <a:lstStyle/>
          <a:p>
            <a:r>
              <a:rPr lang="en-US" dirty="0"/>
              <a:t>Cynthia </a:t>
            </a:r>
            <a:r>
              <a:rPr lang="en-US" dirty="0" err="1"/>
              <a:t>fiani</a:t>
            </a:r>
            <a:endParaRPr lang="en-US" dirty="0"/>
          </a:p>
          <a:p>
            <a:r>
              <a:rPr lang="en-US" dirty="0" err="1"/>
              <a:t>Psychologue</a:t>
            </a:r>
            <a:r>
              <a:rPr lang="en-US" dirty="0"/>
              <a:t> </a:t>
            </a:r>
            <a:r>
              <a:rPr lang="en-US" dirty="0" err="1"/>
              <a:t>clinicienne</a:t>
            </a:r>
            <a:r>
              <a:rPr lang="en-US" dirty="0"/>
              <a:t> </a:t>
            </a:r>
          </a:p>
        </p:txBody>
      </p:sp>
    </p:spTree>
    <p:extLst>
      <p:ext uri="{BB962C8B-B14F-4D97-AF65-F5344CB8AC3E}">
        <p14:creationId xmlns:p14="http://schemas.microsoft.com/office/powerpoint/2010/main" val="363844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err="1"/>
              <a:t>L’identité</a:t>
            </a:r>
            <a:r>
              <a:rPr lang="en-US" dirty="0"/>
              <a:t> face </a:t>
            </a:r>
            <a:r>
              <a:rPr lang="en-US" dirty="0" err="1"/>
              <a:t>à</a:t>
            </a:r>
            <a:r>
              <a:rPr lang="en-US" dirty="0"/>
              <a:t> </a:t>
            </a:r>
            <a:r>
              <a:rPr lang="en-US" dirty="0" err="1"/>
              <a:t>l’exil</a:t>
            </a:r>
            <a:endParaRPr lang="en-US" dirty="0"/>
          </a:p>
        </p:txBody>
      </p:sp>
      <p:sp>
        <p:nvSpPr>
          <p:cNvPr id="3" name="Content Placeholder 2"/>
          <p:cNvSpPr>
            <a:spLocks noGrp="1"/>
          </p:cNvSpPr>
          <p:nvPr>
            <p:ph idx="1"/>
          </p:nvPr>
        </p:nvSpPr>
        <p:spPr/>
        <p:txBody>
          <a:bodyPr>
            <a:normAutofit lnSpcReduction="10000"/>
          </a:bodyPr>
          <a:lstStyle/>
          <a:p>
            <a:pPr marL="342900" indent="-342900">
              <a:buFontTx/>
              <a:buChar char="-"/>
            </a:pPr>
            <a:r>
              <a:rPr lang="en-US" b="0" dirty="0"/>
              <a:t>La </a:t>
            </a:r>
            <a:r>
              <a:rPr lang="en-US" b="0" dirty="0" err="1"/>
              <a:t>culpabilité</a:t>
            </a:r>
            <a:r>
              <a:rPr lang="en-US" b="0" dirty="0"/>
              <a:t> du </a:t>
            </a:r>
            <a:r>
              <a:rPr lang="en-US" b="0" dirty="0" err="1"/>
              <a:t>survivant</a:t>
            </a:r>
            <a:r>
              <a:rPr lang="en-US" b="0" dirty="0"/>
              <a:t> </a:t>
            </a:r>
          </a:p>
          <a:p>
            <a:endParaRPr lang="en-US" b="0" dirty="0"/>
          </a:p>
          <a:p>
            <a:pPr marL="342900" indent="-342900">
              <a:buFontTx/>
              <a:buChar char="-"/>
            </a:pPr>
            <a:r>
              <a:rPr lang="en-US" b="0" dirty="0"/>
              <a:t>Le </a:t>
            </a:r>
            <a:r>
              <a:rPr lang="en-US" b="0" dirty="0" err="1"/>
              <a:t>statut</a:t>
            </a:r>
            <a:r>
              <a:rPr lang="en-US" b="0" dirty="0"/>
              <a:t> </a:t>
            </a:r>
            <a:r>
              <a:rPr lang="en-US" b="0" dirty="0" err="1"/>
              <a:t>d’étranger</a:t>
            </a:r>
            <a:r>
              <a:rPr lang="en-US" b="0" dirty="0"/>
              <a:t> </a:t>
            </a:r>
          </a:p>
          <a:p>
            <a:endParaRPr lang="en-US" b="0" dirty="0"/>
          </a:p>
          <a:p>
            <a:pPr marL="342900" indent="-342900" algn="just">
              <a:buFontTx/>
              <a:buChar char="-"/>
            </a:pPr>
            <a:r>
              <a:rPr lang="en-US" dirty="0" err="1"/>
              <a:t>L’identité</a:t>
            </a:r>
            <a:r>
              <a:rPr lang="en-US" dirty="0"/>
              <a:t> de </a:t>
            </a:r>
            <a:r>
              <a:rPr lang="en-US" dirty="0" err="1"/>
              <a:t>l’errance</a:t>
            </a:r>
            <a:r>
              <a:rPr lang="en-US" dirty="0"/>
              <a:t> </a:t>
            </a:r>
            <a:r>
              <a:rPr lang="en-US" b="0" dirty="0"/>
              <a:t>: </a:t>
            </a:r>
            <a:r>
              <a:rPr lang="fr-FR" b="0" i="1" dirty="0"/>
              <a:t>le sujet cherche à reconstruire sa identité à travers des identifications dans le pays d’adoption afin de pouvoir appartenir. </a:t>
            </a:r>
          </a:p>
          <a:p>
            <a:pPr algn="just"/>
            <a:endParaRPr lang="fr-FR" b="0" i="1" dirty="0"/>
          </a:p>
          <a:p>
            <a:pPr marL="342900" indent="-342900" algn="just">
              <a:buFontTx/>
              <a:buChar char="-"/>
            </a:pPr>
            <a:r>
              <a:rPr lang="en-US" dirty="0"/>
              <a:t>La double absence </a:t>
            </a:r>
            <a:r>
              <a:rPr lang="en-US" b="0" dirty="0"/>
              <a:t>de A. </a:t>
            </a:r>
            <a:r>
              <a:rPr lang="en-US" b="0" dirty="0" err="1"/>
              <a:t>Sayyad</a:t>
            </a:r>
            <a:r>
              <a:rPr lang="en-US" b="0" dirty="0"/>
              <a:t> </a:t>
            </a:r>
            <a:r>
              <a:rPr lang="en-US" b="0" i="1" dirty="0"/>
              <a:t>: </a:t>
            </a:r>
            <a:r>
              <a:rPr lang="fr-FR" b="0" i="1" dirty="0"/>
              <a:t>C’est une double exclusion dans la mesure où appartenir entièrement à une culture, c’est s’exclure de l’autre culture ou être exclu par le regard des autres et vice versa.</a:t>
            </a:r>
            <a:r>
              <a:rPr lang="en-US" b="0" i="1" dirty="0"/>
              <a:t> </a:t>
            </a:r>
          </a:p>
          <a:p>
            <a:pPr marL="342900" indent="-342900">
              <a:buFontTx/>
              <a:buChar char="-"/>
            </a:pPr>
            <a:endParaRPr lang="en-US" b="0" dirty="0"/>
          </a:p>
        </p:txBody>
      </p:sp>
    </p:spTree>
    <p:extLst>
      <p:ext uri="{BB962C8B-B14F-4D97-AF65-F5344CB8AC3E}">
        <p14:creationId xmlns:p14="http://schemas.microsoft.com/office/powerpoint/2010/main" val="168214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AMIN MAALOUF </a:t>
            </a:r>
            <a:br>
              <a:rPr lang="en-US" dirty="0"/>
            </a:br>
            <a:r>
              <a:rPr lang="en-US" i="1" dirty="0" err="1"/>
              <a:t>lES</a:t>
            </a:r>
            <a:r>
              <a:rPr lang="en-US" i="1" dirty="0"/>
              <a:t> </a:t>
            </a:r>
            <a:r>
              <a:rPr lang="en-US" i="1" dirty="0" err="1"/>
              <a:t>DESORIENTés</a:t>
            </a:r>
            <a:r>
              <a:rPr lang="en-US" i="1" dirty="0"/>
              <a:t> </a:t>
            </a:r>
          </a:p>
        </p:txBody>
      </p:sp>
      <p:sp>
        <p:nvSpPr>
          <p:cNvPr id="3" name="Content Placeholder 2"/>
          <p:cNvSpPr>
            <a:spLocks noGrp="1"/>
          </p:cNvSpPr>
          <p:nvPr>
            <p:ph idx="1"/>
          </p:nvPr>
        </p:nvSpPr>
        <p:spPr>
          <a:xfrm>
            <a:off x="560564" y="2564854"/>
            <a:ext cx="7930030" cy="2352970"/>
          </a:xfrm>
        </p:spPr>
        <p:txBody>
          <a:bodyPr/>
          <a:lstStyle/>
          <a:p>
            <a:pPr algn="just"/>
            <a:r>
              <a:rPr lang="fr-FR" b="0" dirty="0"/>
              <a:t>« Je me suis toujours senti, partout un invité. Souvent accueilli à bras ouverts, parfois tout juste toléré, mais nulle part habitant de plein droit. Constamment dissemblable, mal ajusté, mon nom, mon regard, mon allure, mon accent, mes appartenances réelles ou supposées.</a:t>
            </a:r>
            <a:r>
              <a:rPr lang="fr-FR" dirty="0"/>
              <a:t> Incurablement étranger.</a:t>
            </a:r>
            <a:r>
              <a:rPr lang="fr-FR" b="0" dirty="0"/>
              <a:t> »</a:t>
            </a:r>
            <a:r>
              <a:rPr lang="en-US" b="0" dirty="0"/>
              <a:t> </a:t>
            </a:r>
          </a:p>
        </p:txBody>
      </p:sp>
    </p:spTree>
    <p:extLst>
      <p:ext uri="{BB962C8B-B14F-4D97-AF65-F5344CB8AC3E}">
        <p14:creationId xmlns:p14="http://schemas.microsoft.com/office/powerpoint/2010/main" val="198772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a:t>
            </a:r>
            <a:r>
              <a:rPr lang="en-US" dirty="0" err="1"/>
              <a:t>maternité</a:t>
            </a:r>
            <a:r>
              <a:rPr lang="en-US" dirty="0"/>
              <a:t> </a:t>
            </a:r>
            <a:r>
              <a:rPr lang="en-US" dirty="0" err="1"/>
              <a:t>dans</a:t>
            </a:r>
            <a:r>
              <a:rPr lang="en-US" dirty="0"/>
              <a:t> </a:t>
            </a:r>
            <a:r>
              <a:rPr lang="en-US" dirty="0" err="1"/>
              <a:t>l’exil</a:t>
            </a:r>
            <a:r>
              <a:rPr lang="en-US" dirty="0"/>
              <a:t> </a:t>
            </a:r>
          </a:p>
        </p:txBody>
      </p:sp>
      <p:sp>
        <p:nvSpPr>
          <p:cNvPr id="3" name="Content Placeholder 2"/>
          <p:cNvSpPr>
            <a:spLocks noGrp="1"/>
          </p:cNvSpPr>
          <p:nvPr>
            <p:ph idx="1"/>
          </p:nvPr>
        </p:nvSpPr>
        <p:spPr>
          <a:xfrm>
            <a:off x="457200" y="2494385"/>
            <a:ext cx="7620000" cy="3383373"/>
          </a:xfrm>
        </p:spPr>
        <p:txBody>
          <a:bodyPr/>
          <a:lstStyle/>
          <a:p>
            <a:r>
              <a:rPr lang="fr-FR" b="0" dirty="0"/>
              <a:t> - Il y a une crise identitaire lors de l’accès à la parentalité</a:t>
            </a:r>
          </a:p>
          <a:p>
            <a:endParaRPr lang="fr-FR" b="0" dirty="0"/>
          </a:p>
          <a:p>
            <a:pPr algn="just"/>
            <a:r>
              <a:rPr lang="fr-FR" b="0" dirty="0"/>
              <a:t>- La maternité va faire vivre à la femme des réactivations de la perte et du deuil par les évènements cruciaux de l’accouchement et du sevrage. </a:t>
            </a:r>
            <a:endParaRPr lang="en-US" b="0" dirty="0"/>
          </a:p>
          <a:p>
            <a:endParaRPr lang="en-US" b="0" dirty="0"/>
          </a:p>
        </p:txBody>
      </p:sp>
    </p:spTree>
    <p:extLst>
      <p:ext uri="{BB962C8B-B14F-4D97-AF65-F5344CB8AC3E}">
        <p14:creationId xmlns:p14="http://schemas.microsoft.com/office/powerpoint/2010/main" val="11966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35" y="187290"/>
            <a:ext cx="5791200" cy="1371600"/>
          </a:xfrm>
        </p:spPr>
        <p:txBody>
          <a:bodyPr/>
          <a:lstStyle/>
          <a:p>
            <a:pPr algn="ctr"/>
            <a:r>
              <a:rPr lang="en-US" dirty="0"/>
              <a:t>GEORG GRODDECK </a:t>
            </a:r>
            <a:br>
              <a:rPr lang="en-US" dirty="0"/>
            </a:br>
            <a:r>
              <a:rPr lang="en-US" i="1" dirty="0"/>
              <a:t>LE LIVRE DU ÇA </a:t>
            </a:r>
          </a:p>
        </p:txBody>
      </p:sp>
      <p:sp>
        <p:nvSpPr>
          <p:cNvPr id="3" name="Content Placeholder 2"/>
          <p:cNvSpPr>
            <a:spLocks noGrp="1"/>
          </p:cNvSpPr>
          <p:nvPr>
            <p:ph idx="1"/>
          </p:nvPr>
        </p:nvSpPr>
        <p:spPr/>
        <p:txBody>
          <a:bodyPr/>
          <a:lstStyle/>
          <a:p>
            <a:endParaRPr lang="fr-FR" dirty="0"/>
          </a:p>
          <a:p>
            <a:endParaRPr lang="fr-FR" dirty="0"/>
          </a:p>
          <a:p>
            <a:pPr algn="ctr"/>
            <a:r>
              <a:rPr lang="fr-FR" b="0" dirty="0"/>
              <a:t>« Enfanter c’est reconnaître sa propre mère à l’intérieur » </a:t>
            </a:r>
            <a:endParaRPr lang="en-US" b="0" dirty="0"/>
          </a:p>
          <a:p>
            <a:r>
              <a:rPr lang="fr-FR" dirty="0"/>
              <a:t> </a:t>
            </a:r>
            <a:endParaRPr lang="en-US" dirty="0"/>
          </a:p>
          <a:p>
            <a:endParaRPr lang="en-US" dirty="0"/>
          </a:p>
        </p:txBody>
      </p:sp>
    </p:spTree>
    <p:extLst>
      <p:ext uri="{BB962C8B-B14F-4D97-AF65-F5344CB8AC3E}">
        <p14:creationId xmlns:p14="http://schemas.microsoft.com/office/powerpoint/2010/main" val="276861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65" y="2633781"/>
            <a:ext cx="5791200" cy="1371600"/>
          </a:xfrm>
        </p:spPr>
        <p:txBody>
          <a:bodyPr/>
          <a:lstStyle/>
          <a:p>
            <a:r>
              <a:rPr lang="en-US" dirty="0"/>
              <a:t>CAS CLINIQUE : kaya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7343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50782" cy="1371600"/>
          </a:xfrm>
        </p:spPr>
        <p:txBody>
          <a:bodyPr/>
          <a:lstStyle/>
          <a:p>
            <a:r>
              <a:rPr lang="en-US" dirty="0"/>
              <a:t>Donald w. </a:t>
            </a:r>
            <a:r>
              <a:rPr lang="en-US" dirty="0" err="1"/>
              <a:t>winnicott</a:t>
            </a:r>
            <a:endParaRPr lang="en-US" dirty="0"/>
          </a:p>
        </p:txBody>
      </p:sp>
      <p:sp>
        <p:nvSpPr>
          <p:cNvPr id="3" name="Content Placeholder 2"/>
          <p:cNvSpPr>
            <a:spLocks noGrp="1"/>
          </p:cNvSpPr>
          <p:nvPr>
            <p:ph idx="1"/>
          </p:nvPr>
        </p:nvSpPr>
        <p:spPr>
          <a:xfrm>
            <a:off x="339624" y="2638695"/>
            <a:ext cx="7737576" cy="2131446"/>
          </a:xfrm>
        </p:spPr>
        <p:txBody>
          <a:bodyPr/>
          <a:lstStyle/>
          <a:p>
            <a:pPr algn="just"/>
            <a:r>
              <a:rPr lang="fr-FR" dirty="0"/>
              <a:t>« </a:t>
            </a:r>
            <a:r>
              <a:rPr lang="fr-FR" b="0" dirty="0"/>
              <a:t>D’autres bébés torturés par ce type de défaillance maternelle relative, étudient les variations du visage maternel pour tenter de prévoir l’humeur de leur mère, tout comme nous scrutons le ciel pour deviner le temps qu’il va faire. » </a:t>
            </a:r>
            <a:endParaRPr lang="en-US" b="0" dirty="0"/>
          </a:p>
        </p:txBody>
      </p:sp>
    </p:spTree>
    <p:extLst>
      <p:ext uri="{BB962C8B-B14F-4D97-AF65-F5344CB8AC3E}">
        <p14:creationId xmlns:p14="http://schemas.microsoft.com/office/powerpoint/2010/main" val="184350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Cas</a:t>
            </a:r>
            <a:r>
              <a:rPr lang="en-US" dirty="0"/>
              <a:t> </a:t>
            </a:r>
            <a:r>
              <a:rPr lang="en-US" dirty="0" err="1"/>
              <a:t>clinique</a:t>
            </a:r>
            <a:r>
              <a:rPr lang="en-US" dirty="0"/>
              <a:t> : kaya </a:t>
            </a:r>
          </a:p>
        </p:txBody>
      </p:sp>
      <p:sp>
        <p:nvSpPr>
          <p:cNvPr id="3" name="Content Placeholder 2"/>
          <p:cNvSpPr>
            <a:spLocks noGrp="1"/>
          </p:cNvSpPr>
          <p:nvPr>
            <p:ph idx="1"/>
          </p:nvPr>
        </p:nvSpPr>
        <p:spPr/>
        <p:txBody>
          <a:bodyPr/>
          <a:lstStyle/>
          <a:p>
            <a:pPr algn="just"/>
            <a:endParaRPr lang="fr-FR" b="0" dirty="0"/>
          </a:p>
          <a:p>
            <a:pPr algn="just"/>
            <a:r>
              <a:rPr lang="fr-FR" b="0" dirty="0"/>
              <a:t>- C’est une identification aux soins qu’elle a connu qui pourront la situer dans une figure maternelle, capable d’apporter, à son tour,  les soins suffisamment bons à son enfant. </a:t>
            </a:r>
            <a:endParaRPr lang="en-US" b="0" dirty="0"/>
          </a:p>
        </p:txBody>
      </p:sp>
    </p:spTree>
    <p:extLst>
      <p:ext uri="{BB962C8B-B14F-4D97-AF65-F5344CB8AC3E}">
        <p14:creationId xmlns:p14="http://schemas.microsoft.com/office/powerpoint/2010/main" val="3596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70965" cy="1371600"/>
          </a:xfrm>
        </p:spPr>
        <p:txBody>
          <a:bodyPr/>
          <a:lstStyle/>
          <a:p>
            <a:r>
              <a:rPr lang="en-US" dirty="0"/>
              <a:t>LAPSUS DE MILA A EMILA</a:t>
            </a:r>
          </a:p>
        </p:txBody>
      </p:sp>
      <p:sp>
        <p:nvSpPr>
          <p:cNvPr id="3" name="Content Placeholder 2"/>
          <p:cNvSpPr>
            <a:spLocks noGrp="1"/>
          </p:cNvSpPr>
          <p:nvPr>
            <p:ph idx="1"/>
          </p:nvPr>
        </p:nvSpPr>
        <p:spPr/>
        <p:txBody>
          <a:bodyPr/>
          <a:lstStyle/>
          <a:p>
            <a:endParaRPr lang="en-US" b="0" dirty="0"/>
          </a:p>
          <a:p>
            <a:r>
              <a:rPr lang="en-US" b="0" dirty="0"/>
              <a:t>En </a:t>
            </a:r>
            <a:r>
              <a:rPr lang="en-US" b="0" dirty="0" err="1"/>
              <a:t>arabe</a:t>
            </a:r>
            <a:r>
              <a:rPr lang="en-US" b="0" dirty="0"/>
              <a:t> : </a:t>
            </a:r>
          </a:p>
          <a:p>
            <a:r>
              <a:rPr lang="en-US" b="0" dirty="0" err="1"/>
              <a:t>Em-mila</a:t>
            </a:r>
            <a:r>
              <a:rPr lang="en-US" b="0" dirty="0"/>
              <a:t> = La </a:t>
            </a:r>
            <a:r>
              <a:rPr lang="en-US" b="0" dirty="0" err="1"/>
              <a:t>mère</a:t>
            </a:r>
            <a:r>
              <a:rPr lang="en-US" b="0" dirty="0"/>
              <a:t> de Mila en </a:t>
            </a:r>
            <a:r>
              <a:rPr lang="en-US" b="0" dirty="0" err="1"/>
              <a:t>arabe</a:t>
            </a:r>
            <a:r>
              <a:rPr lang="en-US" b="0" dirty="0"/>
              <a:t> </a:t>
            </a:r>
          </a:p>
          <a:p>
            <a:endParaRPr lang="en-US" b="0" dirty="0"/>
          </a:p>
          <a:p>
            <a:r>
              <a:rPr lang="en-US" b="0" dirty="0"/>
              <a:t>En </a:t>
            </a:r>
            <a:r>
              <a:rPr lang="en-US" b="0" dirty="0" err="1"/>
              <a:t>français</a:t>
            </a:r>
            <a:r>
              <a:rPr lang="en-US" b="0" dirty="0"/>
              <a:t> : </a:t>
            </a:r>
          </a:p>
          <a:p>
            <a:r>
              <a:rPr lang="en-US" b="0" dirty="0" err="1"/>
              <a:t>Aime-mila</a:t>
            </a:r>
            <a:r>
              <a:rPr lang="en-US" b="0" dirty="0"/>
              <a:t> = </a:t>
            </a:r>
            <a:r>
              <a:rPr lang="en-US" b="0" dirty="0" err="1"/>
              <a:t>Injonction</a:t>
            </a:r>
            <a:r>
              <a:rPr lang="en-US" b="0" dirty="0"/>
              <a:t> </a:t>
            </a:r>
          </a:p>
        </p:txBody>
      </p:sp>
    </p:spTree>
    <p:extLst>
      <p:ext uri="{BB962C8B-B14F-4D97-AF65-F5344CB8AC3E}">
        <p14:creationId xmlns:p14="http://schemas.microsoft.com/office/powerpoint/2010/main" val="415070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J.-B. PONTALIS </a:t>
            </a:r>
            <a:br>
              <a:rPr lang="en-US" dirty="0"/>
            </a:br>
            <a:r>
              <a:rPr lang="en-US" i="1" dirty="0"/>
              <a:t>ELLES</a:t>
            </a:r>
          </a:p>
        </p:txBody>
      </p:sp>
      <p:sp>
        <p:nvSpPr>
          <p:cNvPr id="3" name="Content Placeholder 2"/>
          <p:cNvSpPr>
            <a:spLocks noGrp="1"/>
          </p:cNvSpPr>
          <p:nvPr>
            <p:ph idx="1"/>
          </p:nvPr>
        </p:nvSpPr>
        <p:spPr/>
        <p:txBody>
          <a:bodyPr/>
          <a:lstStyle/>
          <a:p>
            <a:endParaRPr lang="fr-FR" dirty="0"/>
          </a:p>
          <a:p>
            <a:endParaRPr lang="fr-FR" dirty="0"/>
          </a:p>
          <a:p>
            <a:r>
              <a:rPr lang="fr-FR" b="0" dirty="0"/>
              <a:t>« Elle s’approche de la mère qu’elle aspire en silence à devenir. »</a:t>
            </a:r>
            <a:r>
              <a:rPr lang="en-US" b="0" dirty="0"/>
              <a:t> </a:t>
            </a:r>
          </a:p>
        </p:txBody>
      </p:sp>
    </p:spTree>
    <p:extLst>
      <p:ext uri="{BB962C8B-B14F-4D97-AF65-F5344CB8AC3E}">
        <p14:creationId xmlns:p14="http://schemas.microsoft.com/office/powerpoint/2010/main" val="87640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98346"/>
            <a:ext cx="8018628" cy="3943119"/>
          </a:xfrm>
        </p:spPr>
        <p:txBody>
          <a:bodyPr/>
          <a:lstStyle/>
          <a:p>
            <a:pPr algn="ctr"/>
            <a:r>
              <a:rPr lang="en-US" dirty="0" err="1"/>
              <a:t>L’IDENTITé</a:t>
            </a:r>
            <a:r>
              <a:rPr lang="en-US" dirty="0"/>
              <a:t> double</a:t>
            </a:r>
            <a:br>
              <a:rPr lang="en-US" dirty="0"/>
            </a:br>
            <a:br>
              <a:rPr lang="en-US" dirty="0"/>
            </a:br>
            <a:r>
              <a:rPr lang="en-US" dirty="0" err="1"/>
              <a:t>vs</a:t>
            </a:r>
            <a:br>
              <a:rPr lang="en-US" dirty="0"/>
            </a:br>
            <a:br>
              <a:rPr lang="en-US" dirty="0"/>
            </a:br>
            <a:r>
              <a:rPr lang="en-US" dirty="0" err="1"/>
              <a:t>l’identité</a:t>
            </a:r>
            <a:r>
              <a:rPr lang="en-US" dirty="0"/>
              <a:t> </a:t>
            </a:r>
            <a:r>
              <a:rPr lang="en-US" dirty="0" err="1"/>
              <a:t>errante</a:t>
            </a:r>
            <a:r>
              <a:rPr lang="en-US" dirty="0"/>
              <a:t>  </a:t>
            </a:r>
            <a:br>
              <a:rPr lang="en-US" dirty="0"/>
            </a:br>
            <a:endParaRPr lang="en-US" dirty="0"/>
          </a:p>
        </p:txBody>
      </p:sp>
      <p:sp>
        <p:nvSpPr>
          <p:cNvPr id="3" name="Content Placeholder 2"/>
          <p:cNvSpPr>
            <a:spLocks noGrp="1"/>
          </p:cNvSpPr>
          <p:nvPr>
            <p:ph idx="1"/>
          </p:nvPr>
        </p:nvSpPr>
        <p:spPr>
          <a:xfrm>
            <a:off x="5167633" y="6996406"/>
            <a:ext cx="7620000" cy="4373563"/>
          </a:xfrm>
        </p:spPr>
        <p:txBody>
          <a:bodyPr/>
          <a:lstStyle/>
          <a:p>
            <a:endParaRPr lang="en-US" dirty="0"/>
          </a:p>
        </p:txBody>
      </p:sp>
    </p:spTree>
    <p:extLst>
      <p:ext uri="{BB962C8B-B14F-4D97-AF65-F5344CB8AC3E}">
        <p14:creationId xmlns:p14="http://schemas.microsoft.com/office/powerpoint/2010/main" val="378512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9186" cy="1371600"/>
          </a:xfrm>
        </p:spPr>
        <p:txBody>
          <a:bodyPr>
            <a:normAutofit/>
          </a:bodyPr>
          <a:lstStyle/>
          <a:p>
            <a:r>
              <a:rPr lang="en-US" sz="3000" dirty="0"/>
              <a:t>LA </a:t>
            </a:r>
            <a:r>
              <a:rPr lang="fr-FR" sz="3000" dirty="0"/>
              <a:t>FIGURE DE L’étranger, figure intemporelle </a:t>
            </a:r>
          </a:p>
        </p:txBody>
      </p:sp>
      <p:sp>
        <p:nvSpPr>
          <p:cNvPr id="3" name="Content Placeholder 2"/>
          <p:cNvSpPr>
            <a:spLocks noGrp="1"/>
          </p:cNvSpPr>
          <p:nvPr>
            <p:ph idx="1"/>
          </p:nvPr>
        </p:nvSpPr>
        <p:spPr>
          <a:xfrm>
            <a:off x="457200" y="3064562"/>
            <a:ext cx="3854545" cy="2237235"/>
          </a:xfrm>
        </p:spPr>
        <p:txBody>
          <a:bodyPr>
            <a:normAutofit/>
          </a:bodyPr>
          <a:lstStyle/>
          <a:p>
            <a:r>
              <a:rPr lang="fr-FR" b="0" dirty="0"/>
              <a:t>L’épopée de Gilgamesh, personnage de la </a:t>
            </a:r>
            <a:r>
              <a:rPr lang="fr-FR" b="0" dirty="0" err="1"/>
              <a:t>mésopotamie</a:t>
            </a:r>
            <a:r>
              <a:rPr lang="fr-FR" b="0" dirty="0"/>
              <a:t> antique </a:t>
            </a:r>
          </a:p>
          <a:p>
            <a:endParaRPr lang="fr-FR" b="0" dirty="0"/>
          </a:p>
        </p:txBody>
      </p:sp>
      <p:sp>
        <p:nvSpPr>
          <p:cNvPr id="4" name="TextBox 3"/>
          <p:cNvSpPr txBox="1"/>
          <p:nvPr/>
        </p:nvSpPr>
        <p:spPr>
          <a:xfrm>
            <a:off x="6319955" y="1255300"/>
            <a:ext cx="184666" cy="369332"/>
          </a:xfrm>
          <a:prstGeom prst="rect">
            <a:avLst/>
          </a:prstGeom>
          <a:noFill/>
        </p:spPr>
        <p:txBody>
          <a:bodyPr wrap="none" rtlCol="0">
            <a:spAutoFit/>
          </a:bodyPr>
          <a:lstStyle/>
          <a:p>
            <a:endParaRPr lang="fr-FR" dirty="0"/>
          </a:p>
        </p:txBody>
      </p:sp>
      <p:pic>
        <p:nvPicPr>
          <p:cNvPr id="5" name="Picture 4" descr="gilgame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196" y="1310897"/>
            <a:ext cx="3172850" cy="4815266"/>
          </a:xfrm>
          <a:prstGeom prst="rect">
            <a:avLst/>
          </a:prstGeom>
        </p:spPr>
      </p:pic>
    </p:spTree>
    <p:extLst>
      <p:ext uri="{BB962C8B-B14F-4D97-AF65-F5344CB8AC3E}">
        <p14:creationId xmlns:p14="http://schemas.microsoft.com/office/powerpoint/2010/main" val="8197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DOUBLE </a:t>
            </a:r>
            <a:r>
              <a:rPr lang="en-US" dirty="0" err="1"/>
              <a:t>IDENTITé</a:t>
            </a:r>
            <a:r>
              <a:rPr lang="en-US" dirty="0"/>
              <a:t> </a:t>
            </a:r>
          </a:p>
        </p:txBody>
      </p:sp>
      <p:sp>
        <p:nvSpPr>
          <p:cNvPr id="3" name="Content Placeholder 2"/>
          <p:cNvSpPr>
            <a:spLocks noGrp="1"/>
          </p:cNvSpPr>
          <p:nvPr>
            <p:ph idx="1"/>
          </p:nvPr>
        </p:nvSpPr>
        <p:spPr/>
        <p:txBody>
          <a:bodyPr/>
          <a:lstStyle/>
          <a:p>
            <a:endParaRPr lang="en-US" dirty="0"/>
          </a:p>
          <a:p>
            <a:endParaRPr lang="en-US" dirty="0"/>
          </a:p>
          <a:p>
            <a:r>
              <a:rPr lang="en-US" b="0" dirty="0" err="1"/>
              <a:t>À</a:t>
            </a:r>
            <a:r>
              <a:rPr lang="en-US" b="0" dirty="0"/>
              <a:t> travers le regard de </a:t>
            </a:r>
            <a:r>
              <a:rPr lang="en-US" b="0" dirty="0" err="1"/>
              <a:t>Zeina</a:t>
            </a:r>
            <a:r>
              <a:rPr lang="en-US" b="0" dirty="0"/>
              <a:t> ABIRACHED </a:t>
            </a:r>
            <a:r>
              <a:rPr lang="en-US" b="0" dirty="0" err="1"/>
              <a:t>dans</a:t>
            </a:r>
            <a:r>
              <a:rPr lang="en-US" b="0" dirty="0"/>
              <a:t> </a:t>
            </a:r>
            <a:r>
              <a:rPr lang="en-US" i="1" dirty="0"/>
              <a:t>LE PIANO ORIENTAL </a:t>
            </a:r>
          </a:p>
        </p:txBody>
      </p:sp>
    </p:spTree>
    <p:extLst>
      <p:ext uri="{BB962C8B-B14F-4D97-AF65-F5344CB8AC3E}">
        <p14:creationId xmlns:p14="http://schemas.microsoft.com/office/powerpoint/2010/main" val="5589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NETRE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787" y="-124044"/>
            <a:ext cx="6333436" cy="7700026"/>
          </a:xfrm>
          <a:prstGeom prst="rect">
            <a:avLst/>
          </a:prstGeom>
        </p:spPr>
      </p:pic>
    </p:spTree>
    <p:extLst>
      <p:ext uri="{BB962C8B-B14F-4D97-AF65-F5344CB8AC3E}">
        <p14:creationId xmlns:p14="http://schemas.microsoft.com/office/powerpoint/2010/main" val="121483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7" descr="fenetre zeinaar.png"/>
          <p:cNvPicPr>
            <a:picLocks noGrp="1" noChangeAspect="1"/>
          </p:cNvPicPr>
          <p:nvPr/>
        </p:nvPicPr>
        <p:blipFill>
          <a:blip r:embed="rId2">
            <a:extLst>
              <a:ext uri="{28A0092B-C50C-407E-A947-70E740481C1C}">
                <a14:useLocalDpi xmlns:a14="http://schemas.microsoft.com/office/drawing/2010/main" val="0"/>
              </a:ext>
            </a:extLst>
          </a:blip>
          <a:srcRect l="-75111" r="-75111"/>
          <a:stretch>
            <a:fillRect/>
          </a:stretch>
        </p:blipFill>
        <p:spPr>
          <a:xfrm>
            <a:off x="-889887" y="382313"/>
            <a:ext cx="10407453" cy="5973445"/>
          </a:xfrm>
          <a:prstGeom prst="rect">
            <a:avLst/>
          </a:prstGeom>
        </p:spPr>
      </p:pic>
    </p:spTree>
    <p:extLst>
      <p:ext uri="{BB962C8B-B14F-4D97-AF65-F5344CB8AC3E}">
        <p14:creationId xmlns:p14="http://schemas.microsoft.com/office/powerpoint/2010/main" val="426445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70" y="462886"/>
            <a:ext cx="7634620" cy="905490"/>
          </a:xfrm>
        </p:spPr>
        <p:txBody>
          <a:bodyPr>
            <a:normAutofit fontScale="90000"/>
          </a:bodyPr>
          <a:lstStyle/>
          <a:p>
            <a:r>
              <a:rPr lang="en-US" sz="3000" dirty="0"/>
              <a:t>ULYSSE, LA FIGURE DE </a:t>
            </a:r>
            <a:r>
              <a:rPr lang="fr-FR" sz="3000" dirty="0"/>
              <a:t>L’ERRANCE et du migrant contemporain  </a:t>
            </a:r>
          </a:p>
        </p:txBody>
      </p:sp>
      <p:pic>
        <p:nvPicPr>
          <p:cNvPr id="4" name="Content Placeholder 3" descr="Ulysse - 2017, lithograph, 745x565mm - Marian Maguire.jpg"/>
          <p:cNvPicPr>
            <a:picLocks noGrp="1" noChangeAspect="1"/>
          </p:cNvPicPr>
          <p:nvPr>
            <p:ph idx="1"/>
          </p:nvPr>
        </p:nvPicPr>
        <p:blipFill>
          <a:blip r:embed="rId2">
            <a:extLst>
              <a:ext uri="{28A0092B-C50C-407E-A947-70E740481C1C}">
                <a14:useLocalDpi xmlns:a14="http://schemas.microsoft.com/office/drawing/2010/main" val="0"/>
              </a:ext>
            </a:extLst>
          </a:blip>
          <a:srcRect t="23016" b="23016"/>
          <a:stretch>
            <a:fillRect/>
          </a:stretch>
        </p:blipFill>
        <p:spPr>
          <a:xfrm>
            <a:off x="1000388" y="1752601"/>
            <a:ext cx="6904171" cy="3962707"/>
          </a:xfrm>
        </p:spPr>
      </p:pic>
    </p:spTree>
    <p:extLst>
      <p:ext uri="{BB962C8B-B14F-4D97-AF65-F5344CB8AC3E}">
        <p14:creationId xmlns:p14="http://schemas.microsoft.com/office/powerpoint/2010/main" val="165356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7" y="1487687"/>
            <a:ext cx="3923800" cy="3542869"/>
          </a:xfrm>
        </p:spPr>
        <p:txBody>
          <a:bodyPr>
            <a:normAutofit/>
          </a:bodyPr>
          <a:lstStyle/>
          <a:p>
            <a:pPr algn="just"/>
            <a:r>
              <a:rPr lang="en-US" sz="2600" dirty="0">
                <a:solidFill>
                  <a:srgbClr val="D1282E"/>
                </a:solidFill>
                <a:cs typeface="Arial"/>
              </a:rPr>
              <a:t>“</a:t>
            </a:r>
            <a:r>
              <a:rPr lang="fr-FR" sz="2400" b="1" cap="none" dirty="0">
                <a:cs typeface="Arial"/>
              </a:rPr>
              <a:t>C</a:t>
            </a:r>
            <a:r>
              <a:rPr lang="fr-FR" sz="1800" cap="none" dirty="0">
                <a:solidFill>
                  <a:schemeClr val="tx1"/>
                </a:solidFill>
                <a:latin typeface="Arial"/>
                <a:cs typeface="Arial"/>
              </a:rPr>
              <a:t>yclope, tu me demandes mon nom illustre. Je te le dirai, et tu me feras le présent hospitalier que tu m’as promis. </a:t>
            </a:r>
            <a:br>
              <a:rPr lang="fr-FR" sz="1800" cap="none" dirty="0">
                <a:solidFill>
                  <a:schemeClr val="tx1"/>
                </a:solidFill>
                <a:latin typeface="Arial"/>
                <a:cs typeface="Arial"/>
              </a:rPr>
            </a:br>
            <a:r>
              <a:rPr lang="fr-FR" sz="1800" b="1" cap="none" dirty="0">
                <a:solidFill>
                  <a:schemeClr val="tx1"/>
                </a:solidFill>
                <a:latin typeface="Arial"/>
                <a:cs typeface="Arial"/>
              </a:rPr>
              <a:t>Mon nom est personne</a:t>
            </a:r>
            <a:r>
              <a:rPr lang="fr-FR" sz="1800" cap="none" dirty="0">
                <a:solidFill>
                  <a:schemeClr val="tx1"/>
                </a:solidFill>
                <a:latin typeface="Arial"/>
                <a:cs typeface="Arial"/>
              </a:rPr>
              <a:t>. </a:t>
            </a:r>
            <a:br>
              <a:rPr lang="fr-FR" sz="1800" cap="none" dirty="0">
                <a:solidFill>
                  <a:schemeClr val="tx1"/>
                </a:solidFill>
                <a:latin typeface="Arial"/>
                <a:cs typeface="Arial"/>
              </a:rPr>
            </a:br>
            <a:r>
              <a:rPr lang="fr-FR" sz="1800" cap="none" dirty="0">
                <a:solidFill>
                  <a:schemeClr val="tx1"/>
                </a:solidFill>
                <a:latin typeface="Arial"/>
                <a:cs typeface="Arial"/>
              </a:rPr>
              <a:t>Mon père et ma mère et tous mes compagnons me nomment personne.</a:t>
            </a:r>
            <a:r>
              <a:rPr lang="en-US" sz="1800" dirty="0">
                <a:solidFill>
                  <a:srgbClr val="D1282E"/>
                </a:solidFill>
                <a:cs typeface="Arial"/>
              </a:rPr>
              <a:t>”</a:t>
            </a:r>
            <a:r>
              <a:rPr lang="fr-FR" sz="1800" cap="none" dirty="0">
                <a:solidFill>
                  <a:schemeClr val="tx1"/>
                </a:solidFill>
                <a:latin typeface="Arial"/>
                <a:cs typeface="Arial"/>
              </a:rPr>
              <a:t>” </a:t>
            </a:r>
            <a:br>
              <a:rPr lang="fr-FR" sz="1800" cap="none" dirty="0">
                <a:solidFill>
                  <a:schemeClr val="tx1"/>
                </a:solidFill>
                <a:latin typeface="Arial"/>
                <a:cs typeface="Arial"/>
              </a:rPr>
            </a:br>
            <a:br>
              <a:rPr lang="fr-FR" sz="1800" cap="none" dirty="0">
                <a:solidFill>
                  <a:schemeClr val="tx1"/>
                </a:solidFill>
                <a:latin typeface="Arial"/>
                <a:cs typeface="Arial"/>
              </a:rPr>
            </a:br>
            <a:br>
              <a:rPr lang="fr-FR" sz="1800" cap="none" dirty="0">
                <a:solidFill>
                  <a:schemeClr val="tx1"/>
                </a:solidFill>
                <a:latin typeface="Arial"/>
                <a:cs typeface="Arial"/>
              </a:rPr>
            </a:br>
            <a:r>
              <a:rPr lang="fr-FR" sz="1800" cap="none" dirty="0">
                <a:solidFill>
                  <a:schemeClr val="tx1"/>
                </a:solidFill>
                <a:latin typeface="Arial"/>
                <a:cs typeface="Arial"/>
              </a:rPr>
              <a:t>Homère, Odyssée, Chant IX, Traduction Leconte de </a:t>
            </a:r>
            <a:r>
              <a:rPr lang="fr-FR" sz="1800" cap="none" dirty="0" err="1">
                <a:solidFill>
                  <a:schemeClr val="tx1"/>
                </a:solidFill>
                <a:latin typeface="Arial"/>
                <a:cs typeface="Arial"/>
              </a:rPr>
              <a:t>Lisle</a:t>
            </a:r>
            <a:r>
              <a:rPr lang="fr-FR" sz="1800" cap="none" dirty="0">
                <a:solidFill>
                  <a:schemeClr val="tx1"/>
                </a:solidFill>
                <a:latin typeface="Arial"/>
                <a:cs typeface="Arial"/>
              </a:rPr>
              <a:t> (1893) modifiée</a:t>
            </a:r>
            <a:endParaRPr lang="fr-FR" sz="1800" dirty="0">
              <a:solidFill>
                <a:schemeClr val="tx1"/>
              </a:solidFill>
              <a:latin typeface="Arial"/>
              <a:cs typeface="Arial"/>
            </a:endParaRPr>
          </a:p>
        </p:txBody>
      </p:sp>
      <p:pic>
        <p:nvPicPr>
          <p:cNvPr id="6" name="Content Placeholder 5" descr="Cyclops6.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040" b="-2040"/>
          <a:stretch/>
        </p:blipFill>
        <p:spPr>
          <a:xfrm>
            <a:off x="4135457" y="667485"/>
            <a:ext cx="4138630" cy="5734851"/>
          </a:xfrm>
        </p:spPr>
      </p:pic>
      <p:sp>
        <p:nvSpPr>
          <p:cNvPr id="7" name="TextBox 6"/>
          <p:cNvSpPr txBox="1"/>
          <p:nvPr/>
        </p:nvSpPr>
        <p:spPr>
          <a:xfrm>
            <a:off x="374471" y="350022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324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4" y="4416073"/>
            <a:ext cx="8384883" cy="1802932"/>
          </a:xfrm>
        </p:spPr>
        <p:txBody>
          <a:bodyPr>
            <a:normAutofit/>
          </a:bodyPr>
          <a:lstStyle/>
          <a:p>
            <a:pPr algn="just"/>
            <a:r>
              <a:rPr lang="fr-FR" dirty="0"/>
              <a:t>« </a:t>
            </a:r>
            <a:r>
              <a:rPr lang="fr-FR" cap="none" dirty="0"/>
              <a:t>J</a:t>
            </a:r>
            <a:r>
              <a:rPr lang="fr-FR" sz="1800" cap="none" dirty="0">
                <a:solidFill>
                  <a:srgbClr val="000000"/>
                </a:solidFill>
                <a:latin typeface="+mn-lt"/>
              </a:rPr>
              <a:t>e</a:t>
            </a:r>
            <a:r>
              <a:rPr lang="fr-FR" sz="1800" cap="none" dirty="0">
                <a:solidFill>
                  <a:schemeClr val="tx1"/>
                </a:solidFill>
                <a:latin typeface="+mn-lt"/>
              </a:rPr>
              <a:t> vais donc te flétrir cette si jolie peau sur ces membres flexibles, faire tomber ces blonds cheveux de cette tête, te couvrir de haillons qui </a:t>
            </a:r>
            <a:r>
              <a:rPr lang="fr-FR" sz="1800" b="1" cap="none" dirty="0">
                <a:solidFill>
                  <a:schemeClr val="tx1"/>
                </a:solidFill>
                <a:latin typeface="+mn-lt"/>
              </a:rPr>
              <a:t>saisiront d’horreur les regards des humains</a:t>
            </a:r>
            <a:r>
              <a:rPr lang="fr-FR" sz="1800" cap="none" dirty="0">
                <a:solidFill>
                  <a:schemeClr val="tx1"/>
                </a:solidFill>
                <a:latin typeface="+mn-lt"/>
              </a:rPr>
              <a:t> ; j’éraillerai tes yeux, ces beaux yeux d’autrefois, afin qu’aux prétendants </a:t>
            </a:r>
            <a:r>
              <a:rPr lang="fr-FR" sz="1800" b="1" cap="none" dirty="0">
                <a:solidFill>
                  <a:schemeClr val="tx1"/>
                </a:solidFill>
                <a:latin typeface="+mn-lt"/>
              </a:rPr>
              <a:t>tu paraisses hideux</a:t>
            </a:r>
            <a:r>
              <a:rPr lang="fr-FR" sz="1800" dirty="0">
                <a:solidFill>
                  <a:schemeClr val="tx1"/>
                </a:solidFill>
                <a:latin typeface="+mn-lt"/>
              </a:rPr>
              <a:t>. </a:t>
            </a:r>
            <a:r>
              <a:rPr lang="fr-FR" sz="1800" dirty="0"/>
              <a:t>»</a:t>
            </a:r>
            <a:endParaRPr lang="en-US" sz="1800" dirty="0">
              <a:solidFill>
                <a:schemeClr val="tx1"/>
              </a:solidFill>
              <a:latin typeface="+mn-lt"/>
            </a:endParaRPr>
          </a:p>
        </p:txBody>
      </p:sp>
      <p:pic>
        <p:nvPicPr>
          <p:cNvPr id="4" name="Content Placeholder 3" descr="Ulysse transformé en mendiant par Athéna - Giuseppe Bottani .jpg"/>
          <p:cNvPicPr>
            <a:picLocks noGrp="1" noChangeAspect="1"/>
          </p:cNvPicPr>
          <p:nvPr>
            <p:ph idx="1"/>
          </p:nvPr>
        </p:nvPicPr>
        <p:blipFill>
          <a:blip r:embed="rId2">
            <a:extLst>
              <a:ext uri="{28A0092B-C50C-407E-A947-70E740481C1C}">
                <a14:useLocalDpi xmlns:a14="http://schemas.microsoft.com/office/drawing/2010/main" val="0"/>
              </a:ext>
            </a:extLst>
          </a:blip>
          <a:srcRect t="13826" b="13826"/>
          <a:stretch>
            <a:fillRect/>
          </a:stretch>
        </p:blipFill>
        <p:spPr>
          <a:xfrm>
            <a:off x="1302505" y="564153"/>
            <a:ext cx="6237410" cy="3580014"/>
          </a:xfrm>
        </p:spPr>
      </p:pic>
    </p:spTree>
    <p:extLst>
      <p:ext uri="{BB962C8B-B14F-4D97-AF65-F5344CB8AC3E}">
        <p14:creationId xmlns:p14="http://schemas.microsoft.com/office/powerpoint/2010/main" val="215465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384"/>
            <a:ext cx="8092458" cy="1265033"/>
          </a:xfrm>
        </p:spPr>
        <p:txBody>
          <a:bodyPr>
            <a:noAutofit/>
          </a:bodyPr>
          <a:lstStyle/>
          <a:p>
            <a:r>
              <a:rPr lang="en-US" sz="2900" dirty="0"/>
              <a:t>CLAIRE </a:t>
            </a:r>
            <a:r>
              <a:rPr lang="en-US" sz="2900" dirty="0" err="1"/>
              <a:t>marin</a:t>
            </a:r>
            <a:br>
              <a:rPr lang="en-US" sz="2900" dirty="0"/>
            </a:br>
            <a:r>
              <a:rPr lang="en-US" sz="2900" i="1" dirty="0"/>
              <a:t>Comment les ruptures nous </a:t>
            </a:r>
            <a:r>
              <a:rPr lang="en-US" sz="2900" i="1" dirty="0" err="1"/>
              <a:t>transforment</a:t>
            </a:r>
            <a:r>
              <a:rPr lang="en-US" sz="2900" i="1" dirty="0"/>
              <a:t> ?</a:t>
            </a:r>
            <a:endParaRPr lang="en-US" sz="2900" dirty="0"/>
          </a:p>
        </p:txBody>
      </p:sp>
      <p:sp>
        <p:nvSpPr>
          <p:cNvPr id="3" name="Content Placeholder 2"/>
          <p:cNvSpPr>
            <a:spLocks noGrp="1"/>
          </p:cNvSpPr>
          <p:nvPr>
            <p:ph idx="1"/>
          </p:nvPr>
        </p:nvSpPr>
        <p:spPr/>
        <p:txBody>
          <a:bodyPr>
            <a:normAutofit fontScale="92500" lnSpcReduction="20000"/>
          </a:bodyPr>
          <a:lstStyle/>
          <a:p>
            <a:pPr algn="just"/>
            <a:r>
              <a:rPr lang="en-US" dirty="0"/>
              <a:t>“</a:t>
            </a:r>
            <a:r>
              <a:rPr lang="fr-FR" b="0" dirty="0"/>
              <a:t>Rompre avec son ancienne vie, c’est changer de façon de voir mais c’est aussi </a:t>
            </a:r>
            <a:r>
              <a:rPr lang="fr-FR" dirty="0"/>
              <a:t>changer de corps, de forme</a:t>
            </a:r>
            <a:r>
              <a:rPr lang="fr-FR" b="0" dirty="0"/>
              <a:t>. C’est changer la modalité de notre présence, la tonalité de notre affirmation. La rupture implique une profonde mutation où le corps joue un rôle central. […]</a:t>
            </a:r>
            <a:endParaRPr lang="en-US" b="0" dirty="0"/>
          </a:p>
          <a:p>
            <a:pPr algn="just"/>
            <a:r>
              <a:rPr lang="fr-FR" b="0" dirty="0"/>
              <a:t>Les douleurs de l’exil, la nostalgie sont une autre trace profondément ancrée de ces ruptures imposées par la guerre. L’homme qui revient au pays, le « home </a:t>
            </a:r>
            <a:r>
              <a:rPr lang="fr-FR" b="0" dirty="0" err="1"/>
              <a:t>comer</a:t>
            </a:r>
            <a:r>
              <a:rPr lang="fr-FR" b="0" dirty="0"/>
              <a:t> »,</a:t>
            </a:r>
            <a:r>
              <a:rPr lang="fr-FR" dirty="0"/>
              <a:t> a perdu le pays qu’il a quitté, est devenu un étranger. Sa étrangeté se dédouble. </a:t>
            </a:r>
            <a:endParaRPr lang="en-US" dirty="0"/>
          </a:p>
          <a:p>
            <a:pPr algn="just"/>
            <a:r>
              <a:rPr lang="fr-FR" b="0" dirty="0"/>
              <a:t>Partir c’est rompre deux fois, avec celui que l’on était et avec une certaine illusion, celle de se sentir à sa place quelque part. C’est renoncer à ce confort psychologique d’être légitime aux yeux des autres. </a:t>
            </a:r>
          </a:p>
          <a:p>
            <a:pPr algn="just"/>
            <a:r>
              <a:rPr lang="fr-FR" b="0" dirty="0"/>
              <a:t>Il nous faut supporter la déformation de notre identité, de notre existence. Nous devenons, dans cette déformation, des êtres monstrueux. Malgré </a:t>
            </a:r>
            <a:r>
              <a:rPr lang="fr-FR" b="0" dirty="0">
                <a:latin typeface="Arial"/>
                <a:cs typeface="Arial"/>
              </a:rPr>
              <a:t>nous.</a:t>
            </a:r>
            <a:r>
              <a:rPr lang="en-US" dirty="0"/>
              <a:t> ”</a:t>
            </a:r>
            <a:endParaRPr lang="en-US" b="0" dirty="0">
              <a:latin typeface="Arial"/>
              <a:cs typeface="Arial"/>
            </a:endParaRPr>
          </a:p>
          <a:p>
            <a:endParaRPr lang="en-US" dirty="0"/>
          </a:p>
        </p:txBody>
      </p:sp>
    </p:spTree>
    <p:extLst>
      <p:ext uri="{BB962C8B-B14F-4D97-AF65-F5344CB8AC3E}">
        <p14:creationId xmlns:p14="http://schemas.microsoft.com/office/powerpoint/2010/main" val="298853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518"/>
            <a:ext cx="8048160" cy="1371600"/>
          </a:xfrm>
        </p:spPr>
        <p:txBody>
          <a:bodyPr>
            <a:normAutofit/>
          </a:bodyPr>
          <a:lstStyle/>
          <a:p>
            <a:r>
              <a:rPr lang="en-US" dirty="0"/>
              <a:t>Amin </a:t>
            </a:r>
            <a:r>
              <a:rPr lang="en-US" dirty="0" err="1"/>
              <a:t>Maalouf</a:t>
            </a:r>
            <a:r>
              <a:rPr lang="en-US" dirty="0"/>
              <a:t>  </a:t>
            </a:r>
            <a:br>
              <a:rPr lang="en-US" dirty="0"/>
            </a:br>
            <a:r>
              <a:rPr lang="en-US" i="1" dirty="0"/>
              <a:t>Les </a:t>
            </a:r>
            <a:r>
              <a:rPr lang="en-US" i="1" dirty="0" err="1"/>
              <a:t>identités</a:t>
            </a:r>
            <a:r>
              <a:rPr lang="en-US" i="1" dirty="0"/>
              <a:t> </a:t>
            </a:r>
            <a:r>
              <a:rPr lang="en-US" i="1" dirty="0" err="1"/>
              <a:t>meurtrières</a:t>
            </a:r>
            <a:endParaRPr lang="en-US" i="1" dirty="0"/>
          </a:p>
        </p:txBody>
      </p:sp>
      <p:sp>
        <p:nvSpPr>
          <p:cNvPr id="3" name="Content Placeholder 2"/>
          <p:cNvSpPr>
            <a:spLocks noGrp="1"/>
          </p:cNvSpPr>
          <p:nvPr>
            <p:ph idx="1"/>
          </p:nvPr>
        </p:nvSpPr>
        <p:spPr>
          <a:xfrm>
            <a:off x="457200" y="2801145"/>
            <a:ext cx="8048160" cy="2810785"/>
          </a:xfrm>
        </p:spPr>
        <p:txBody>
          <a:bodyPr/>
          <a:lstStyle/>
          <a:p>
            <a:pPr algn="just"/>
            <a:r>
              <a:rPr lang="fr-FR" b="0" dirty="0">
                <a:latin typeface="Arial"/>
                <a:cs typeface="Arial"/>
              </a:rPr>
              <a:t>« Ceux qui paraissent les plus limpides sont souvent les plus traîtres. L’un de ces faux amis est justement « identité ». Nous croyons tous savoir ce que ce mot veut dire et nous continuons à lui faire confiance même quand insidieusement, il se met à dire le contraire. […] </a:t>
            </a:r>
            <a:endParaRPr lang="en-US" b="0" dirty="0">
              <a:latin typeface="Arial"/>
              <a:cs typeface="Arial"/>
            </a:endParaRPr>
          </a:p>
          <a:p>
            <a:pPr algn="just"/>
            <a:r>
              <a:rPr lang="fr-FR" b="0" dirty="0">
                <a:latin typeface="Arial"/>
                <a:cs typeface="Arial"/>
              </a:rPr>
              <a:t>Mon identité c’est ce qui fait que je ne suis identique à aucune personne. » </a:t>
            </a:r>
            <a:endParaRPr lang="en-US" b="0" dirty="0">
              <a:latin typeface="Arial"/>
              <a:cs typeface="Arial"/>
            </a:endParaRPr>
          </a:p>
          <a:p>
            <a:endParaRPr lang="en-US" dirty="0"/>
          </a:p>
        </p:txBody>
      </p:sp>
    </p:spTree>
    <p:extLst>
      <p:ext uri="{BB962C8B-B14F-4D97-AF65-F5344CB8AC3E}">
        <p14:creationId xmlns:p14="http://schemas.microsoft.com/office/powerpoint/2010/main" val="73649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15263" cy="1371600"/>
          </a:xfrm>
        </p:spPr>
        <p:txBody>
          <a:bodyPr/>
          <a:lstStyle/>
          <a:p>
            <a:r>
              <a:rPr lang="en-US" dirty="0"/>
              <a:t>QU’EST CE QUE </a:t>
            </a:r>
            <a:r>
              <a:rPr lang="en-US" dirty="0" err="1"/>
              <a:t>L’IDENTIté</a:t>
            </a:r>
            <a:r>
              <a:rPr lang="en-US" dirty="0"/>
              <a:t> ? </a:t>
            </a:r>
          </a:p>
        </p:txBody>
      </p:sp>
      <p:sp>
        <p:nvSpPr>
          <p:cNvPr id="3" name="Content Placeholder 2"/>
          <p:cNvSpPr>
            <a:spLocks noGrp="1"/>
          </p:cNvSpPr>
          <p:nvPr>
            <p:ph idx="1"/>
          </p:nvPr>
        </p:nvSpPr>
        <p:spPr/>
        <p:txBody>
          <a:bodyPr/>
          <a:lstStyle/>
          <a:p>
            <a:endParaRPr lang="en-US" dirty="0"/>
          </a:p>
          <a:p>
            <a:pPr marL="342900" indent="-342900">
              <a:buFontTx/>
              <a:buChar char="-"/>
            </a:pPr>
            <a:r>
              <a:rPr lang="en-US" b="0" dirty="0"/>
              <a:t>Le sentiment de la </a:t>
            </a:r>
            <a:r>
              <a:rPr lang="en-US" b="0" dirty="0" err="1"/>
              <a:t>continuité</a:t>
            </a:r>
            <a:r>
              <a:rPr lang="en-US" b="0" dirty="0"/>
              <a:t> d’être : </a:t>
            </a:r>
          </a:p>
          <a:p>
            <a:pPr marL="1485900" lvl="2" indent="-342900">
              <a:buFontTx/>
              <a:buChar char="-"/>
            </a:pPr>
            <a:endParaRPr lang="en-US" dirty="0"/>
          </a:p>
          <a:p>
            <a:pPr marL="1485900" lvl="2" indent="-342900">
              <a:buFontTx/>
              <a:buChar char="-"/>
            </a:pPr>
            <a:r>
              <a:rPr lang="en-US" b="0" dirty="0"/>
              <a:t>Le </a:t>
            </a:r>
            <a:r>
              <a:rPr lang="en-US" b="0" dirty="0" err="1"/>
              <a:t>miroir</a:t>
            </a:r>
            <a:r>
              <a:rPr lang="en-US" b="0" dirty="0"/>
              <a:t> </a:t>
            </a:r>
            <a:r>
              <a:rPr lang="en-US" b="0" dirty="0" err="1"/>
              <a:t>acoustique</a:t>
            </a:r>
            <a:r>
              <a:rPr lang="en-US" b="0" dirty="0"/>
              <a:t> </a:t>
            </a:r>
          </a:p>
          <a:p>
            <a:pPr lvl="2" indent="0">
              <a:buNone/>
            </a:pPr>
            <a:endParaRPr lang="en-US" b="0" dirty="0"/>
          </a:p>
          <a:p>
            <a:pPr marL="1485900" lvl="2" indent="-342900" algn="just">
              <a:buFontTx/>
              <a:buChar char="-"/>
            </a:pPr>
            <a:r>
              <a:rPr lang="en-US" dirty="0"/>
              <a:t>Le </a:t>
            </a:r>
            <a:r>
              <a:rPr lang="en-US" dirty="0" err="1"/>
              <a:t>stade</a:t>
            </a:r>
            <a:r>
              <a:rPr lang="en-US" dirty="0"/>
              <a:t> du </a:t>
            </a:r>
            <a:r>
              <a:rPr lang="en-US" dirty="0" err="1"/>
              <a:t>miroir</a:t>
            </a:r>
            <a:r>
              <a:rPr lang="en-US" dirty="0"/>
              <a:t> : </a:t>
            </a:r>
            <a:r>
              <a:rPr lang="fr-FR" dirty="0"/>
              <a:t>C’est une expérience d’identification fondamentale au cours de laquelle l’enfant effectue la conquête de l’image de sa propre corps qui permettra la structuration du Je.</a:t>
            </a:r>
          </a:p>
          <a:p>
            <a:pPr lvl="2" indent="0" algn="just">
              <a:buNone/>
            </a:pPr>
            <a:endParaRPr lang="fr-FR" dirty="0"/>
          </a:p>
          <a:p>
            <a:pPr marL="1485900" lvl="2" indent="-342900" algn="just">
              <a:buFontTx/>
              <a:buChar char="-"/>
            </a:pPr>
            <a:r>
              <a:rPr lang="fr-FR" dirty="0"/>
              <a:t>Les </a:t>
            </a:r>
            <a:r>
              <a:rPr lang="fr-FR" dirty="0" err="1"/>
              <a:t>intéractions</a:t>
            </a:r>
            <a:r>
              <a:rPr lang="fr-FR" dirty="0"/>
              <a:t> sociales </a:t>
            </a:r>
            <a:endParaRPr lang="en-US" b="0" dirty="0"/>
          </a:p>
        </p:txBody>
      </p:sp>
    </p:spTree>
    <p:extLst>
      <p:ext uri="{BB962C8B-B14F-4D97-AF65-F5344CB8AC3E}">
        <p14:creationId xmlns:p14="http://schemas.microsoft.com/office/powerpoint/2010/main" val="207648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30030" cy="1371600"/>
          </a:xfrm>
        </p:spPr>
        <p:txBody>
          <a:bodyPr/>
          <a:lstStyle/>
          <a:p>
            <a:r>
              <a:rPr lang="en-US" dirty="0" err="1"/>
              <a:t>L’identité</a:t>
            </a:r>
            <a:r>
              <a:rPr lang="en-US" dirty="0"/>
              <a:t> face </a:t>
            </a:r>
            <a:r>
              <a:rPr lang="en-US" dirty="0" err="1"/>
              <a:t>à</a:t>
            </a:r>
            <a:r>
              <a:rPr lang="en-US" dirty="0"/>
              <a:t> </a:t>
            </a:r>
            <a:r>
              <a:rPr lang="en-US" dirty="0" err="1"/>
              <a:t>l’exil</a:t>
            </a:r>
            <a:r>
              <a:rPr lang="en-US" dirty="0"/>
              <a:t> </a:t>
            </a:r>
          </a:p>
        </p:txBody>
      </p:sp>
      <p:sp>
        <p:nvSpPr>
          <p:cNvPr id="3" name="Content Placeholder 2"/>
          <p:cNvSpPr>
            <a:spLocks noGrp="1"/>
          </p:cNvSpPr>
          <p:nvPr>
            <p:ph idx="1"/>
          </p:nvPr>
        </p:nvSpPr>
        <p:spPr/>
        <p:txBody>
          <a:bodyPr/>
          <a:lstStyle/>
          <a:p>
            <a:endParaRPr lang="en-US" dirty="0"/>
          </a:p>
          <a:p>
            <a:r>
              <a:rPr lang="en-US" b="0" dirty="0"/>
              <a:t>- Lien </a:t>
            </a:r>
            <a:r>
              <a:rPr lang="en-US" b="0" dirty="0" err="1"/>
              <a:t>traumatisme</a:t>
            </a:r>
            <a:r>
              <a:rPr lang="en-US" b="0" dirty="0"/>
              <a:t> et </a:t>
            </a:r>
            <a:r>
              <a:rPr lang="en-US" b="0" dirty="0" err="1"/>
              <a:t>mémoire</a:t>
            </a:r>
            <a:r>
              <a:rPr lang="en-US" b="0" dirty="0"/>
              <a:t> </a:t>
            </a:r>
          </a:p>
          <a:p>
            <a:pPr algn="just"/>
            <a:r>
              <a:rPr lang="fr-FR" dirty="0"/>
              <a:t>« Le traumatisme entraine des troubles de la mémoire diversifiés et même opposés, à types d’hypermnésie et d’amnésie. » </a:t>
            </a:r>
          </a:p>
          <a:p>
            <a:pPr algn="just"/>
            <a:r>
              <a:rPr lang="en-US" sz="1800" b="0" dirty="0" err="1"/>
              <a:t>Giffard</a:t>
            </a:r>
            <a:r>
              <a:rPr lang="en-US" sz="1800" b="0" dirty="0"/>
              <a:t>, </a:t>
            </a:r>
            <a:r>
              <a:rPr lang="en-US" sz="1800" b="0" dirty="0" err="1"/>
              <a:t>Bénédicte</a:t>
            </a:r>
            <a:r>
              <a:rPr lang="en-US" sz="1800" b="0" dirty="0"/>
              <a:t>, et Francis Eustache. « </a:t>
            </a:r>
            <a:r>
              <a:rPr lang="en-US" sz="1800" b="0" dirty="0" err="1"/>
              <a:t>Neuropsychologie</a:t>
            </a:r>
            <a:r>
              <a:rPr lang="en-US" sz="1800" b="0" dirty="0"/>
              <a:t> des </a:t>
            </a:r>
            <a:r>
              <a:rPr lang="en-US" sz="1800" b="0" dirty="0" err="1"/>
              <a:t>traumatismes</a:t>
            </a:r>
            <a:r>
              <a:rPr lang="en-US" sz="1800" b="0" dirty="0"/>
              <a:t> : </a:t>
            </a:r>
            <a:r>
              <a:rPr lang="en-US" sz="1800" b="0" dirty="0" err="1"/>
              <a:t>comprendre</a:t>
            </a:r>
            <a:r>
              <a:rPr lang="en-US" sz="1800" b="0" dirty="0"/>
              <a:t>, faire face, aider », </a:t>
            </a:r>
            <a:r>
              <a:rPr lang="en-US" sz="1800" b="0" i="1" dirty="0"/>
              <a:t>Revue de </a:t>
            </a:r>
            <a:r>
              <a:rPr lang="en-US" sz="1800" b="0" i="1" dirty="0" err="1"/>
              <a:t>neuropsychologie</a:t>
            </a:r>
            <a:r>
              <a:rPr lang="en-US" sz="1800" b="0" dirty="0"/>
              <a:t>, vol. volume 11, no. 4, 2019, pp. 247-249.</a:t>
            </a:r>
          </a:p>
          <a:p>
            <a:endParaRPr lang="en-US" b="0" dirty="0"/>
          </a:p>
        </p:txBody>
      </p:sp>
    </p:spTree>
    <p:extLst>
      <p:ext uri="{BB962C8B-B14F-4D97-AF65-F5344CB8AC3E}">
        <p14:creationId xmlns:p14="http://schemas.microsoft.com/office/powerpoint/2010/main" val="2176476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1254</TotalTime>
  <Words>883</Words>
  <Application>Microsoft Office PowerPoint</Application>
  <PresentationFormat>Affichage à l'écran (4:3)</PresentationFormat>
  <Paragraphs>71</Paragraphs>
  <Slides>22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22</vt:i4>
      </vt:variant>
    </vt:vector>
  </HeadingPairs>
  <TitlesOfParts>
    <vt:vector size="25" baseType="lpstr">
      <vt:lpstr>Arial</vt:lpstr>
      <vt:lpstr>Arial Black</vt:lpstr>
      <vt:lpstr>Essential</vt:lpstr>
      <vt:lpstr>L’IDENTITé  à L’éPREUVE DE L’EXIL</vt:lpstr>
      <vt:lpstr>LA FIGURE DE L’étranger, figure intemporelle </vt:lpstr>
      <vt:lpstr>ULYSSE, LA FIGURE DE L’ERRANCE et du migrant contemporain  </vt:lpstr>
      <vt:lpstr>“Cyclope, tu me demandes mon nom illustre. Je te le dirai, et tu me feras le présent hospitalier que tu m’as promis.  Mon nom est personne.  Mon père et ma mère et tous mes compagnons me nomment personne.””    Homère, Odyssée, Chant IX, Traduction Leconte de Lisle (1893) modifiée</vt:lpstr>
      <vt:lpstr>« Je vais donc te flétrir cette si jolie peau sur ces membres flexibles, faire tomber ces blonds cheveux de cette tête, te couvrir de haillons qui saisiront d’horreur les regards des humains ; j’éraillerai tes yeux, ces beaux yeux d’autrefois, afin qu’aux prétendants tu paraisses hideux. »</vt:lpstr>
      <vt:lpstr>CLAIRE marin Comment les ruptures nous transforment ?</vt:lpstr>
      <vt:lpstr>Amin Maalouf   Les identités meurtrières</vt:lpstr>
      <vt:lpstr>QU’EST CE QUE L’IDENTIté ? </vt:lpstr>
      <vt:lpstr>L’identité face à l’exil </vt:lpstr>
      <vt:lpstr>L’identité face à l’exil</vt:lpstr>
      <vt:lpstr>AMIN MAALOUF  lES DESORIENTés </vt:lpstr>
      <vt:lpstr>La maternité dans l’exil </vt:lpstr>
      <vt:lpstr>GEORG GRODDECK  LE LIVRE DU ÇA </vt:lpstr>
      <vt:lpstr>CAS CLINIQUE : kaya </vt:lpstr>
      <vt:lpstr>Donald w. winnicott</vt:lpstr>
      <vt:lpstr>Cas clinique : kaya </vt:lpstr>
      <vt:lpstr>LAPSUS DE MILA A EMILA</vt:lpstr>
      <vt:lpstr>J.-B. PONTALIS  ELLES</vt:lpstr>
      <vt:lpstr>L’IDENTITé double  vs  l’identité errante   </vt:lpstr>
      <vt:lpstr>LA DOUBLE IDENTITé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L’IDENTITé  à L’éPREUVE DE L’EXIL</dc:title>
  <dc:creator>Mac User</dc:creator>
  <cp:lastModifiedBy>ANSFT.org</cp:lastModifiedBy>
  <cp:revision>14</cp:revision>
  <dcterms:created xsi:type="dcterms:W3CDTF">2021-06-20T15:08:58Z</dcterms:created>
  <dcterms:modified xsi:type="dcterms:W3CDTF">2021-07-01T04:36:32Z</dcterms:modified>
</cp:coreProperties>
</file>