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853" r:id="rId1"/>
  </p:sldMasterIdLst>
  <p:handoutMasterIdLst>
    <p:handoutMasterId r:id="rId29"/>
  </p:handoutMasterIdLst>
  <p:sldIdLst>
    <p:sldId id="256" r:id="rId2"/>
    <p:sldId id="262" r:id="rId3"/>
    <p:sldId id="330" r:id="rId4"/>
    <p:sldId id="319" r:id="rId5"/>
    <p:sldId id="311" r:id="rId6"/>
    <p:sldId id="312" r:id="rId7"/>
    <p:sldId id="341" r:id="rId8"/>
    <p:sldId id="259" r:id="rId9"/>
    <p:sldId id="335" r:id="rId10"/>
    <p:sldId id="302" r:id="rId11"/>
    <p:sldId id="303" r:id="rId12"/>
    <p:sldId id="331" r:id="rId13"/>
    <p:sldId id="342" r:id="rId14"/>
    <p:sldId id="332" r:id="rId15"/>
    <p:sldId id="334" r:id="rId16"/>
    <p:sldId id="336" r:id="rId17"/>
    <p:sldId id="350" r:id="rId18"/>
    <p:sldId id="338" r:id="rId19"/>
    <p:sldId id="339" r:id="rId20"/>
    <p:sldId id="345" r:id="rId21"/>
    <p:sldId id="344" r:id="rId22"/>
    <p:sldId id="343" r:id="rId23"/>
    <p:sldId id="340" r:id="rId24"/>
    <p:sldId id="308" r:id="rId25"/>
    <p:sldId id="346" r:id="rId26"/>
    <p:sldId id="351" r:id="rId27"/>
    <p:sldId id="329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33"/>
    <a:srgbClr val="5AA2AE"/>
    <a:srgbClr val="0099FF"/>
    <a:srgbClr val="FF7C80"/>
    <a:srgbClr val="FFFF99"/>
    <a:srgbClr val="00CC66"/>
    <a:srgbClr val="339966"/>
    <a:srgbClr val="00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45A3-FA8E-4D92-83DF-7C21D54C7527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2A924-B31F-4CF3-935C-FCA3C5640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26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37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5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4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3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1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2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3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5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1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7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7879" y="433137"/>
            <a:ext cx="11256138" cy="310855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Information préoccupante prénatale</a:t>
            </a:r>
            <a:b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</a:br>
            <a: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/>
            </a:r>
            <a:b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</a:br>
            <a: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processus de construction </a:t>
            </a:r>
            <a:b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</a:br>
            <a:r>
              <a:rPr lang="fr-FR" sz="3600" b="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et de Rédaction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609" y="5519781"/>
            <a:ext cx="11373408" cy="713596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Dr Agnès Chauvet-Baron, gynécologue-obstétricienne PMI 86 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37879" y="4085348"/>
            <a:ext cx="11178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9933"/>
                </a:solidFill>
              </a:rPr>
              <a:t>29</a:t>
            </a:r>
            <a:r>
              <a:rPr lang="fr-FR" sz="3200" b="1" baseline="30000" dirty="0" smtClean="0">
                <a:solidFill>
                  <a:srgbClr val="FF9933"/>
                </a:solidFill>
              </a:rPr>
              <a:t>e</a:t>
            </a:r>
            <a:r>
              <a:rPr lang="fr-FR" sz="3200" b="1" dirty="0" smtClean="0">
                <a:solidFill>
                  <a:srgbClr val="FF9933"/>
                </a:solidFill>
              </a:rPr>
              <a:t> journée de l’ANSFT</a:t>
            </a:r>
          </a:p>
          <a:p>
            <a:pPr algn="ctr"/>
            <a:r>
              <a:rPr lang="fr-FR" sz="3200" b="1" dirty="0" smtClean="0">
                <a:solidFill>
                  <a:srgbClr val="FF9933"/>
                </a:solidFill>
              </a:rPr>
              <a:t>Poitiers, 7 juin 2018</a:t>
            </a:r>
            <a:endParaRPr lang="fr-FR" sz="3200" b="1" dirty="0">
              <a:solidFill>
                <a:srgbClr val="FF9933"/>
              </a:solidFill>
            </a:endParaRPr>
          </a:p>
        </p:txBody>
      </p:sp>
      <p:pic>
        <p:nvPicPr>
          <p:cNvPr id="5" name="Image 1" descr="http://www.lavienne86.fr/uploads/Image/f5/IMF_100/GAB_CG86/4432_399_Logo-Departement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5" y="2949263"/>
            <a:ext cx="1231216" cy="123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3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50656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Méthodologie </a:t>
            </a:r>
            <a:r>
              <a:rPr lang="fr-FR" b="1" smtClean="0">
                <a:solidFill>
                  <a:schemeClr val="accent5"/>
                </a:solidFill>
              </a:rPr>
              <a:t>de l’évaluation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35570" y="1799821"/>
            <a:ext cx="10934162" cy="467825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fr-FR" sz="2800" b="1" dirty="0" smtClean="0"/>
              <a:t> 6 critères + 1 critère </a:t>
            </a:r>
            <a:r>
              <a:rPr lang="fr-FR" sz="2800" b="1" dirty="0"/>
              <a:t>optionnel sur l’état de santé de l’enfant à </a:t>
            </a:r>
            <a:r>
              <a:rPr lang="fr-FR" sz="2800" b="1" dirty="0" smtClean="0"/>
              <a:t>naître</a:t>
            </a:r>
          </a:p>
          <a:p>
            <a:pPr marL="274320" lvl="1" indent="0">
              <a:lnSpc>
                <a:spcPct val="150000"/>
              </a:lnSpc>
              <a:buClrTx/>
              <a:buSzPct val="100000"/>
              <a:buNone/>
            </a:pPr>
            <a:r>
              <a:rPr lang="fr-FR" sz="2600" b="1" dirty="0" smtClean="0"/>
              <a:t>Avec 3 </a:t>
            </a:r>
            <a:r>
              <a:rPr lang="fr-FR" sz="2600" b="1" dirty="0"/>
              <a:t>niveaux </a:t>
            </a:r>
            <a:r>
              <a:rPr lang="fr-FR" sz="2600" b="1" dirty="0" smtClean="0"/>
              <a:t>de </a:t>
            </a:r>
            <a:r>
              <a:rPr lang="fr-FR" sz="2600" b="1" dirty="0"/>
              <a:t>gravité</a:t>
            </a:r>
            <a:r>
              <a:rPr lang="fr-FR" dirty="0"/>
              <a:t> </a:t>
            </a:r>
          </a:p>
          <a:p>
            <a:pPr lvl="2">
              <a:lnSpc>
                <a:spcPct val="10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2400" b="1" dirty="0">
                <a:solidFill>
                  <a:srgbClr val="00B050"/>
                </a:solidFill>
              </a:rPr>
              <a:t>Niveau 1 : nulle ou </a:t>
            </a:r>
            <a:r>
              <a:rPr lang="fr-FR" sz="2400" b="1" dirty="0" smtClean="0">
                <a:solidFill>
                  <a:srgbClr val="00B050"/>
                </a:solidFill>
              </a:rPr>
              <a:t>modérée</a:t>
            </a:r>
          </a:p>
          <a:p>
            <a:pPr lvl="2">
              <a:lnSpc>
                <a:spcPct val="100000"/>
              </a:lnSpc>
              <a:buClr>
                <a:srgbClr val="FF9933"/>
              </a:buCl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FFC000"/>
                </a:solidFill>
              </a:rPr>
              <a:t> </a:t>
            </a:r>
            <a:r>
              <a:rPr lang="fr-FR" sz="2400" b="1" dirty="0" smtClean="0">
                <a:solidFill>
                  <a:srgbClr val="FF9933"/>
                </a:solidFill>
              </a:rPr>
              <a:t>Niveau </a:t>
            </a:r>
            <a:r>
              <a:rPr lang="fr-FR" sz="2400" b="1" dirty="0">
                <a:solidFill>
                  <a:srgbClr val="FF9933"/>
                </a:solidFill>
              </a:rPr>
              <a:t>2 : </a:t>
            </a:r>
            <a:r>
              <a:rPr lang="fr-FR" sz="2400" b="1" dirty="0" smtClean="0">
                <a:solidFill>
                  <a:srgbClr val="FF9933"/>
                </a:solidFill>
              </a:rPr>
              <a:t>significative</a:t>
            </a:r>
          </a:p>
          <a:p>
            <a:pPr lvl="2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chemeClr val="tx2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Niveau </a:t>
            </a:r>
            <a:r>
              <a:rPr lang="fr-FR" sz="2400" b="1" dirty="0">
                <a:solidFill>
                  <a:srgbClr val="FF0000"/>
                </a:solidFill>
              </a:rPr>
              <a:t>3 : </a:t>
            </a:r>
            <a:r>
              <a:rPr lang="fr-FR" sz="2400" b="1" dirty="0" smtClean="0">
                <a:solidFill>
                  <a:srgbClr val="FF0000"/>
                </a:solidFill>
              </a:rPr>
              <a:t>majeure </a:t>
            </a:r>
            <a:r>
              <a:rPr lang="fr-FR" sz="2400" b="1" dirty="0">
                <a:solidFill>
                  <a:srgbClr val="FF0000"/>
                </a:solidFill>
              </a:rPr>
              <a:t>/ atteinte sévère directe sur le </a:t>
            </a:r>
            <a:r>
              <a:rPr lang="fr-FR" sz="2400" b="1" dirty="0" smtClean="0">
                <a:solidFill>
                  <a:srgbClr val="FF0000"/>
                </a:solidFill>
              </a:rPr>
              <a:t>fœtus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fr-FR" sz="2800" b="1" dirty="0"/>
              <a:t> </a:t>
            </a:r>
            <a:r>
              <a:rPr lang="fr-FR" sz="2800" b="1" dirty="0" smtClean="0"/>
              <a:t>En parallèle : estimation </a:t>
            </a:r>
            <a:r>
              <a:rPr lang="fr-FR" sz="2800" b="1" dirty="0"/>
              <a:t>des capacités des futurs parents</a:t>
            </a:r>
          </a:p>
          <a:p>
            <a:pPr lvl="2"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rgbClr val="00B050"/>
                </a:solidFill>
              </a:rPr>
              <a:t> </a:t>
            </a:r>
            <a:r>
              <a:rPr lang="fr-FR" sz="2400" b="1" dirty="0" smtClean="0">
                <a:solidFill>
                  <a:srgbClr val="00B050"/>
                </a:solidFill>
              </a:rPr>
              <a:t>Capacités majeures</a:t>
            </a:r>
          </a:p>
          <a:p>
            <a:pPr lvl="2"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00B050"/>
                </a:solidFill>
              </a:rPr>
              <a:t> Capacités partielles</a:t>
            </a:r>
            <a:endParaRPr lang="fr-FR" sz="2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5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506668"/>
              </p:ext>
            </p:extLst>
          </p:nvPr>
        </p:nvGraphicFramePr>
        <p:xfrm>
          <a:off x="127963" y="117565"/>
          <a:ext cx="11929054" cy="662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470"/>
                <a:gridCol w="6257457"/>
                <a:gridCol w="5543127"/>
              </a:tblGrid>
              <a:tr h="6443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chemeClr val="bg1"/>
                          </a:solidFill>
                          <a:effectLst/>
                        </a:rPr>
                        <a:t>MODELE </a:t>
                      </a:r>
                      <a:r>
                        <a:rPr lang="fr-FR" sz="2800" dirty="0">
                          <a:solidFill>
                            <a:schemeClr val="bg1"/>
                          </a:solidFill>
                          <a:effectLst/>
                        </a:rPr>
                        <a:t>D’EVALUATION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07" marR="51107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0238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07" marR="51107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</a:t>
                      </a:r>
                      <a:r>
                        <a:rPr lang="fr-FR" sz="24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Disposition parentale</a:t>
                      </a:r>
                      <a:r>
                        <a:rPr lang="fr-FR" sz="28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femme enceinte</a:t>
                      </a:r>
                      <a:endParaRPr lang="fr-FR" sz="28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07" marR="51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B050"/>
                          </a:solidFill>
                          <a:effectLst/>
                        </a:rPr>
                        <a:t>N1 </a:t>
                      </a:r>
                      <a:r>
                        <a:rPr lang="fr-FR" sz="1600" b="1" dirty="0" smtClean="0">
                          <a:solidFill>
                            <a:srgbClr val="00B050"/>
                          </a:solidFill>
                          <a:effectLst/>
                        </a:rPr>
                        <a:t>Disposition </a:t>
                      </a:r>
                      <a:r>
                        <a:rPr lang="fr-FR" sz="1600" b="1" dirty="0">
                          <a:solidFill>
                            <a:srgbClr val="00B050"/>
                          </a:solidFill>
                          <a:effectLst/>
                        </a:rPr>
                        <a:t>favorable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9933"/>
                          </a:solidFill>
                          <a:effectLst/>
                        </a:rPr>
                        <a:t>N2 </a:t>
                      </a:r>
                      <a:r>
                        <a:rPr lang="fr-FR" sz="1600" b="1" dirty="0" smtClean="0">
                          <a:solidFill>
                            <a:srgbClr val="FF9933"/>
                          </a:solidFill>
                          <a:effectLst/>
                        </a:rPr>
                        <a:t>Disposition ambivalente </a:t>
                      </a:r>
                      <a:r>
                        <a:rPr lang="fr-FR" sz="1600" b="1" dirty="0">
                          <a:solidFill>
                            <a:srgbClr val="FF9933"/>
                          </a:solidFill>
                          <a:effectLst/>
                        </a:rPr>
                        <a:t>problématique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N3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Disposition à la maltraitance/mise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en danger majeure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07" marR="51107" marT="0" marB="0">
                    <a:solidFill>
                      <a:schemeClr val="bg1"/>
                    </a:solidFill>
                  </a:tcPr>
                </a:tc>
              </a:tr>
              <a:tr h="859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</a:t>
                      </a:r>
                      <a:r>
                        <a:rPr kumimoji="0" lang="fr-FR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Disposition parentale du futur père</a:t>
                      </a:r>
                      <a:endParaRPr kumimoji="0" lang="fr-F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07" marR="51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B050"/>
                          </a:solidFill>
                          <a:effectLst/>
                        </a:rPr>
                        <a:t>N1 Disposition favorable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9933"/>
                          </a:solidFill>
                          <a:effectLst/>
                        </a:rPr>
                        <a:t>N2 Disposition ambivalente problématique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N3 Disposition à la maltraitance/mise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en danger majeure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07" marR="511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56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3 - </a:t>
                      </a:r>
                      <a:r>
                        <a:rPr kumimoji="0" lang="fr-F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 </a:t>
                      </a:r>
                      <a:r>
                        <a:rPr kumimoji="0" lang="fr-F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couple et fonction parentale</a:t>
                      </a:r>
                    </a:p>
                  </a:txBody>
                  <a:tcPr marL="51107" marR="51107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 Relation, parentalité harmonieuse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99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 Relation, parentalité problématique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N3 Relation, parentalité </a:t>
                      </a:r>
                      <a:r>
                        <a:rPr kumimoji="0" lang="fr-FR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nocive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07" marR="51107" marT="0" marB="0">
                    <a:solidFill>
                      <a:schemeClr val="bg1"/>
                    </a:solidFill>
                  </a:tcPr>
                </a:tc>
              </a:tr>
              <a:tr h="1056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4 - </a:t>
                      </a:r>
                      <a:r>
                        <a:rPr kumimoji="0" lang="fr-FR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Environnement </a:t>
                      </a:r>
                      <a:r>
                        <a:rPr kumimoji="0" lang="fr-FR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familial, social et matériel</a:t>
                      </a:r>
                      <a:endParaRPr kumimoji="0" lang="fr-F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07" marR="51107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 Environnement sécurisant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99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 Environnement insécurisant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N3 Environnement </a:t>
                      </a:r>
                      <a:r>
                        <a:rPr kumimoji="0" lang="fr-FR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délétère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07" marR="511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55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5 -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Collaboration </a:t>
                      </a:r>
                      <a:r>
                        <a:rPr kumimoji="0" lang="fr-FR" sz="2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futurs parents</a:t>
                      </a:r>
                      <a:endParaRPr kumimoji="0" lang="fr-FR" sz="20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07" marR="51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 Collaboration active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99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 Collaboration ambivalente et favorable à l’enfant à naître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N3 Collaboration ambivalente et défavorable à l’enfant à naître, refus, impossibilité</a:t>
                      </a:r>
                    </a:p>
                  </a:txBody>
                  <a:tcPr marL="51107" marR="51107" marT="0" marB="0">
                    <a:solidFill>
                      <a:schemeClr val="bg1"/>
                    </a:solidFill>
                  </a:tcPr>
                </a:tc>
              </a:tr>
              <a:tr h="8591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6 -</a:t>
                      </a:r>
                      <a:r>
                        <a:rPr kumimoji="0"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2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Implication </a:t>
                      </a:r>
                      <a:r>
                        <a:rPr kumimoji="0" lang="fr-FR" sz="2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l’intervenant</a:t>
                      </a:r>
                    </a:p>
                  </a:txBody>
                  <a:tcPr marL="51107" marR="51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 Intervention empathique et distanciée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99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 Problèmes d’implication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N3 Troubles d’implication</a:t>
                      </a:r>
                    </a:p>
                  </a:txBody>
                  <a:tcPr marL="51107" marR="51107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1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881" y="360608"/>
            <a:ext cx="11372045" cy="837127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/>
                </a:solidFill>
              </a:rPr>
              <a:t>Critère n°1 – Disposition parentale de la femme </a:t>
            </a:r>
            <a:r>
              <a:rPr lang="fr-FR" sz="3600" b="1" dirty="0" smtClean="0">
                <a:solidFill>
                  <a:schemeClr val="accent5"/>
                </a:solidFill>
              </a:rPr>
              <a:t>enceinte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70456" y="1170101"/>
            <a:ext cx="11642502" cy="557843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fr-FR" sz="2300" dirty="0"/>
              <a:t>Ce critère permet d’apprécier l’investissement et la mobilisation des ressources maternelles dans la venue de l’enfant à naître. Il associe plusieurs variables dont </a:t>
            </a:r>
            <a:r>
              <a:rPr lang="fr-FR" sz="2300" baseline="30000" dirty="0"/>
              <a:t>1</a:t>
            </a:r>
            <a:r>
              <a:rPr lang="fr-FR" sz="2300" b="1" u="sng" dirty="0"/>
              <a:t>la prise en compte médicale de la grossesse</a:t>
            </a:r>
            <a:r>
              <a:rPr lang="fr-FR" sz="2300" dirty="0"/>
              <a:t>, </a:t>
            </a:r>
            <a:r>
              <a:rPr lang="fr-FR" sz="2300" baseline="30000" dirty="0"/>
              <a:t>2</a:t>
            </a:r>
            <a:r>
              <a:rPr lang="fr-FR" sz="2300" b="1" u="sng" dirty="0"/>
              <a:t>la santé mentale</a:t>
            </a:r>
            <a:r>
              <a:rPr lang="fr-FR" sz="2300" dirty="0"/>
              <a:t>, </a:t>
            </a:r>
            <a:r>
              <a:rPr lang="fr-FR" sz="2300" baseline="30000" dirty="0"/>
              <a:t>3</a:t>
            </a:r>
            <a:r>
              <a:rPr lang="fr-FR" sz="2300" b="1" u="sng" dirty="0"/>
              <a:t>la place de l’enfant à naître</a:t>
            </a:r>
            <a:r>
              <a:rPr lang="fr-FR" sz="2300" dirty="0"/>
              <a:t>, </a:t>
            </a:r>
            <a:r>
              <a:rPr lang="fr-FR" sz="2300" baseline="30000" dirty="0"/>
              <a:t>4</a:t>
            </a:r>
            <a:r>
              <a:rPr lang="fr-FR" sz="2300" b="1" u="sng" dirty="0"/>
              <a:t>les conditions matérielles d’accueil</a:t>
            </a:r>
            <a:r>
              <a:rPr lang="fr-FR" sz="2300" u="sng" dirty="0"/>
              <a:t>,</a:t>
            </a:r>
            <a:r>
              <a:rPr lang="fr-FR" sz="2300" dirty="0"/>
              <a:t> 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2600" b="1" dirty="0">
                <a:solidFill>
                  <a:srgbClr val="00B050"/>
                </a:solidFill>
              </a:rPr>
              <a:t>Niv.1  Disposition </a:t>
            </a:r>
            <a:r>
              <a:rPr lang="fr-FR" sz="2600" b="1" dirty="0" smtClean="0">
                <a:solidFill>
                  <a:srgbClr val="00B050"/>
                </a:solidFill>
              </a:rPr>
              <a:t>favorable</a:t>
            </a:r>
            <a:endParaRPr lang="fr-FR" sz="26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fr-FR" sz="2300" b="1" dirty="0" smtClean="0"/>
              <a:t>Au niveau de la gravité nulle ou modérée</a:t>
            </a:r>
            <a:r>
              <a:rPr lang="fr-FR" sz="2300" dirty="0" smtClean="0"/>
              <a:t>, </a:t>
            </a:r>
            <a:r>
              <a:rPr lang="fr-FR" sz="2300" baseline="30000" dirty="0" smtClean="0"/>
              <a:t>1</a:t>
            </a:r>
            <a:r>
              <a:rPr lang="fr-FR" sz="2300" dirty="0" smtClean="0"/>
              <a:t>la grossesse est déclarée à temps, la grossesse est acceptée, le suivi médical est assuré. </a:t>
            </a:r>
            <a:r>
              <a:rPr lang="fr-FR" sz="2300" baseline="30000" dirty="0" smtClean="0"/>
              <a:t>2</a:t>
            </a:r>
            <a:r>
              <a:rPr lang="fr-FR" sz="2300" dirty="0" smtClean="0"/>
              <a:t>La future mère a toutes ses facultés mentales et intellectuelles, ses conduites sont adaptées, elle fait preuve de maturité. </a:t>
            </a:r>
            <a:r>
              <a:rPr lang="fr-FR" sz="2300" baseline="30000" dirty="0" smtClean="0"/>
              <a:t>3</a:t>
            </a:r>
            <a:r>
              <a:rPr lang="fr-FR" sz="2300" dirty="0" smtClean="0"/>
              <a:t>La future mère a des projets pour l’enfant à naître, elle se réjouit de l’arrivée de l’enfant, les interactions avec le fœtus sont favorables. </a:t>
            </a:r>
            <a:r>
              <a:rPr lang="fr-FR" sz="2300" baseline="30000" dirty="0" smtClean="0"/>
              <a:t>4</a:t>
            </a:r>
            <a:r>
              <a:rPr lang="fr-FR" sz="2300" dirty="0" smtClean="0"/>
              <a:t>L’arrivée de l’enfant à naître est matériellement préparée. </a:t>
            </a:r>
          </a:p>
          <a:p>
            <a:pPr>
              <a:buClr>
                <a:srgbClr val="FF9933"/>
              </a:buClr>
              <a:buSzPct val="100000"/>
            </a:pPr>
            <a:r>
              <a:rPr lang="fr-FR" sz="2600" b="1" dirty="0" smtClean="0">
                <a:solidFill>
                  <a:srgbClr val="FF9933"/>
                </a:solidFill>
              </a:rPr>
              <a:t>Niv.2  Disposition ambivalente problématique </a:t>
            </a:r>
            <a:endParaRPr lang="fr-FR" sz="2600" dirty="0" smtClean="0">
              <a:solidFill>
                <a:srgbClr val="FF9933"/>
              </a:solidFill>
            </a:endParaRPr>
          </a:p>
          <a:p>
            <a:pPr marL="45720" indent="0">
              <a:buNone/>
            </a:pPr>
            <a:r>
              <a:rPr lang="fr-FR" sz="2300" b="1" dirty="0" smtClean="0"/>
              <a:t>Au </a:t>
            </a:r>
            <a:r>
              <a:rPr lang="fr-FR" sz="2300" b="1" dirty="0"/>
              <a:t>niveau de la gravité significative</a:t>
            </a:r>
            <a:r>
              <a:rPr lang="fr-FR" sz="2300" dirty="0"/>
              <a:t>, </a:t>
            </a:r>
            <a:r>
              <a:rPr lang="fr-FR" sz="2300" baseline="30000" dirty="0"/>
              <a:t>1</a:t>
            </a:r>
            <a:r>
              <a:rPr lang="fr-FR" sz="2300" dirty="0"/>
              <a:t>la grossesse n’est pas déclarée à temps, la grossesse est tolérée, le suivi médical est discontinu. </a:t>
            </a:r>
            <a:r>
              <a:rPr lang="fr-FR" sz="2300" baseline="30000" dirty="0"/>
              <a:t>2</a:t>
            </a:r>
            <a:r>
              <a:rPr lang="fr-FR" sz="2300" dirty="0"/>
              <a:t>La future mère présente des troubles psychiatriques légers ou pris en charge, elle présente des limites intellectuelles et/ou des carences affectives ou éducatives, ses conduites peuvent être inadaptées, elle présente parfois des comportements immatures. </a:t>
            </a:r>
            <a:r>
              <a:rPr lang="fr-FR" sz="2300" baseline="30000" dirty="0"/>
              <a:t>3</a:t>
            </a:r>
            <a:r>
              <a:rPr lang="fr-FR" sz="2300" dirty="0"/>
              <a:t>La future mère a des projets inadaptés pour l’enfant à naître, elle s’exprime peu sur l’arrivée de l’enfant, les interactions avec le fœtus sont pauvres. </a:t>
            </a:r>
            <a:r>
              <a:rPr lang="fr-FR" sz="2300" baseline="30000" dirty="0"/>
              <a:t>4</a:t>
            </a:r>
            <a:r>
              <a:rPr lang="fr-FR" sz="2300" dirty="0"/>
              <a:t>L’arrivée de l’enfant à naître est matériellement peu ou mal préparée. </a:t>
            </a:r>
          </a:p>
          <a:p>
            <a:pPr>
              <a:buClr>
                <a:srgbClr val="FF0000"/>
              </a:buClr>
              <a:buSzPct val="100000"/>
            </a:pPr>
            <a:r>
              <a:rPr lang="fr-FR" sz="2600" b="1" dirty="0">
                <a:solidFill>
                  <a:srgbClr val="FF0000"/>
                </a:solidFill>
              </a:rPr>
              <a:t>Niv.3 Disposition à la maltraitance / mise en danger majeure </a:t>
            </a:r>
            <a:endParaRPr lang="fr-FR" sz="26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fr-FR" sz="2300" b="1" dirty="0"/>
              <a:t>Au niveau de la gravité majeure voire destructive ou destructrice, </a:t>
            </a:r>
            <a:r>
              <a:rPr lang="fr-FR" sz="2300" baseline="30000" dirty="0"/>
              <a:t>1</a:t>
            </a:r>
            <a:r>
              <a:rPr lang="fr-FR" sz="2300" dirty="0"/>
              <a:t>la grossesse n’est pas déclarée, la grossesse est rejetée, le suivi médical est absent. </a:t>
            </a:r>
            <a:r>
              <a:rPr lang="fr-FR" sz="2300" baseline="30000" dirty="0"/>
              <a:t>2</a:t>
            </a:r>
            <a:r>
              <a:rPr lang="fr-FR" sz="2300" dirty="0"/>
              <a:t>La future mère présente une pathologie psychiatrique sévère, elle présente des limites intellectuelles sévères et/ou des carences affectives ou éducatives sévères, ses conduites ou propos sont dangereux, elle se montre sévèrement immature. </a:t>
            </a:r>
            <a:r>
              <a:rPr lang="fr-FR" sz="2300" baseline="30000" dirty="0"/>
              <a:t>3</a:t>
            </a:r>
            <a:r>
              <a:rPr lang="fr-FR" sz="2300" dirty="0"/>
              <a:t>La future mère n’a aucun projet positif pour l’enfant à naître, elle exprime une détresse majeure envers l’arrivée de l’enfant, les interactions avec le fœtus sont dangereuses. </a:t>
            </a:r>
            <a:r>
              <a:rPr lang="fr-FR" sz="2300" baseline="30000" dirty="0"/>
              <a:t>4</a:t>
            </a:r>
            <a:r>
              <a:rPr lang="fr-FR" sz="2300" dirty="0"/>
              <a:t>L’arrivée de l’enfant à naître n’est aucunement préparée matériellement. </a:t>
            </a:r>
          </a:p>
        </p:txBody>
      </p:sp>
      <p:pic>
        <p:nvPicPr>
          <p:cNvPr id="1025" name="Image 12" descr="ALFOLDI_20EVALUATION_20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2" descr="ALFOLDI_20EVALUATION_20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2" descr="ALFOLDI_20EVALUATION_20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8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-121917"/>
            <a:ext cx="9875520" cy="135636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5"/>
                </a:solidFill>
              </a:rPr>
              <a:t>Critère n°1 – Disposition parentale de la femme enceinte</a:t>
            </a:r>
            <a:endParaRPr lang="fr-FR" sz="2800" dirty="0"/>
          </a:p>
        </p:txBody>
      </p:sp>
      <p:grpSp>
        <p:nvGrpSpPr>
          <p:cNvPr id="5" name="Groupe 4"/>
          <p:cNvGrpSpPr/>
          <p:nvPr/>
        </p:nvGrpSpPr>
        <p:grpSpPr>
          <a:xfrm>
            <a:off x="440335" y="844062"/>
            <a:ext cx="11263985" cy="5767753"/>
            <a:chOff x="398132" y="2184613"/>
            <a:chExt cx="11263985" cy="3091338"/>
          </a:xfrm>
        </p:grpSpPr>
        <p:sp>
          <p:nvSpPr>
            <p:cNvPr id="6" name="Forme libre 5"/>
            <p:cNvSpPr/>
            <p:nvPr/>
          </p:nvSpPr>
          <p:spPr>
            <a:xfrm>
              <a:off x="398132" y="2184613"/>
              <a:ext cx="2547454" cy="609017"/>
            </a:xfrm>
            <a:custGeom>
              <a:avLst/>
              <a:gdLst>
                <a:gd name="connsiteX0" fmla="*/ 0 w 2547454"/>
                <a:gd name="connsiteY0" fmla="*/ 0 h 1005138"/>
                <a:gd name="connsiteX1" fmla="*/ 2547454 w 2547454"/>
                <a:gd name="connsiteY1" fmla="*/ 0 h 1005138"/>
                <a:gd name="connsiteX2" fmla="*/ 2547454 w 2547454"/>
                <a:gd name="connsiteY2" fmla="*/ 1005138 h 1005138"/>
                <a:gd name="connsiteX3" fmla="*/ 0 w 2547454"/>
                <a:gd name="connsiteY3" fmla="*/ 1005138 h 1005138"/>
                <a:gd name="connsiteX4" fmla="*/ 0 w 2547454"/>
                <a:gd name="connsiteY4" fmla="*/ 0 h 100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1005138">
                  <a:moveTo>
                    <a:pt x="0" y="0"/>
                  </a:moveTo>
                  <a:lnTo>
                    <a:pt x="2547454" y="0"/>
                  </a:lnTo>
                  <a:lnTo>
                    <a:pt x="2547454" y="1005138"/>
                  </a:lnTo>
                  <a:lnTo>
                    <a:pt x="0" y="10051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Prise en compte médicale de la grossesse</a:t>
              </a:r>
              <a:endParaRPr lang="fr-FR" sz="2000" b="1" kern="1200" dirty="0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398132" y="2793630"/>
              <a:ext cx="2547454" cy="2482321"/>
            </a:xfrm>
            <a:custGeom>
              <a:avLst/>
              <a:gdLst>
                <a:gd name="connsiteX0" fmla="*/ 0 w 2547454"/>
                <a:gd name="connsiteY0" fmla="*/ 0 h 2086199"/>
                <a:gd name="connsiteX1" fmla="*/ 2547454 w 2547454"/>
                <a:gd name="connsiteY1" fmla="*/ 0 h 2086199"/>
                <a:gd name="connsiteX2" fmla="*/ 2547454 w 2547454"/>
                <a:gd name="connsiteY2" fmla="*/ 2086199 h 2086199"/>
                <a:gd name="connsiteX3" fmla="*/ 0 w 2547454"/>
                <a:gd name="connsiteY3" fmla="*/ 2086199 h 2086199"/>
                <a:gd name="connsiteX4" fmla="*/ 0 w 2547454"/>
                <a:gd name="connsiteY4" fmla="*/ 0 h 208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2086199">
                  <a:moveTo>
                    <a:pt x="0" y="0"/>
                  </a:moveTo>
                  <a:lnTo>
                    <a:pt x="2547454" y="0"/>
                  </a:lnTo>
                  <a:lnTo>
                    <a:pt x="2547454" y="2086199"/>
                  </a:lnTo>
                  <a:lnTo>
                    <a:pt x="0" y="2086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00B050"/>
                  </a:solidFill>
                </a:rPr>
                <a:t>Grossesse déclarée à temps, acceptée, suivi assuré</a:t>
              </a: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dirty="0" smtClean="0">
                  <a:solidFill>
                    <a:srgbClr val="FF9933"/>
                  </a:solidFill>
                </a:rPr>
                <a:t>Grossesse non déclarée à temps, tolérée, suivi discontinu</a:t>
              </a: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dirty="0" smtClean="0">
                  <a:solidFill>
                    <a:srgbClr val="FF0000"/>
                  </a:solidFill>
                </a:rPr>
                <a:t>Grossesse non déclarée, rejetée, pas de suivi</a:t>
              </a:r>
              <a:endParaRPr lang="fr-FR" sz="2000" dirty="0">
                <a:solidFill>
                  <a:srgbClr val="FF0000"/>
                </a:solidFill>
              </a:endParaRP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fr-F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2000" kern="1200" dirty="0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3302230" y="2184613"/>
              <a:ext cx="2547454" cy="609017"/>
            </a:xfrm>
            <a:custGeom>
              <a:avLst/>
              <a:gdLst>
                <a:gd name="connsiteX0" fmla="*/ 0 w 2547454"/>
                <a:gd name="connsiteY0" fmla="*/ 0 h 1005138"/>
                <a:gd name="connsiteX1" fmla="*/ 2547454 w 2547454"/>
                <a:gd name="connsiteY1" fmla="*/ 0 h 1005138"/>
                <a:gd name="connsiteX2" fmla="*/ 2547454 w 2547454"/>
                <a:gd name="connsiteY2" fmla="*/ 1005138 h 1005138"/>
                <a:gd name="connsiteX3" fmla="*/ 0 w 2547454"/>
                <a:gd name="connsiteY3" fmla="*/ 1005138 h 1005138"/>
                <a:gd name="connsiteX4" fmla="*/ 0 w 2547454"/>
                <a:gd name="connsiteY4" fmla="*/ 0 h 100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1005138">
                  <a:moveTo>
                    <a:pt x="0" y="0"/>
                  </a:moveTo>
                  <a:lnTo>
                    <a:pt x="2547454" y="0"/>
                  </a:lnTo>
                  <a:lnTo>
                    <a:pt x="2547454" y="1005138"/>
                  </a:lnTo>
                  <a:lnTo>
                    <a:pt x="0" y="10051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Santé mentale</a:t>
              </a:r>
              <a:endParaRPr lang="fr-FR" sz="2000" b="1" kern="1200" dirty="0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302230" y="2793630"/>
              <a:ext cx="2547454" cy="2482321"/>
            </a:xfrm>
            <a:custGeom>
              <a:avLst/>
              <a:gdLst>
                <a:gd name="connsiteX0" fmla="*/ 0 w 2547454"/>
                <a:gd name="connsiteY0" fmla="*/ 0 h 2086199"/>
                <a:gd name="connsiteX1" fmla="*/ 2547454 w 2547454"/>
                <a:gd name="connsiteY1" fmla="*/ 0 h 2086199"/>
                <a:gd name="connsiteX2" fmla="*/ 2547454 w 2547454"/>
                <a:gd name="connsiteY2" fmla="*/ 2086199 h 2086199"/>
                <a:gd name="connsiteX3" fmla="*/ 0 w 2547454"/>
                <a:gd name="connsiteY3" fmla="*/ 2086199 h 2086199"/>
                <a:gd name="connsiteX4" fmla="*/ 0 w 2547454"/>
                <a:gd name="connsiteY4" fmla="*/ 0 h 208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2086199">
                  <a:moveTo>
                    <a:pt x="0" y="0"/>
                  </a:moveTo>
                  <a:lnTo>
                    <a:pt x="2547454" y="0"/>
                  </a:lnTo>
                  <a:lnTo>
                    <a:pt x="2547454" y="2086199"/>
                  </a:lnTo>
                  <a:lnTo>
                    <a:pt x="0" y="2086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00B050"/>
                  </a:solidFill>
                </a:rPr>
                <a:t>Mère a toutes ses facultés mentales</a:t>
              </a:r>
              <a:endParaRPr lang="fr-FR" sz="2000" dirty="0" smtClean="0">
                <a:solidFill>
                  <a:srgbClr val="00B050"/>
                </a:solidFill>
              </a:endParaRP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FF9933"/>
                  </a:solidFill>
                </a:rPr>
                <a:t>Troubles psy légers, limites </a:t>
              </a:r>
              <a:r>
                <a:rPr lang="fr-FR" sz="2000" kern="1200" dirty="0" err="1" smtClean="0">
                  <a:solidFill>
                    <a:srgbClr val="FF9933"/>
                  </a:solidFill>
                </a:rPr>
                <a:t>intel</a:t>
              </a:r>
              <a:r>
                <a:rPr lang="fr-FR" sz="2000" kern="1200" dirty="0" smtClean="0">
                  <a:solidFill>
                    <a:srgbClr val="FF9933"/>
                  </a:solidFill>
                </a:rPr>
                <a:t>., carences affectives, conduites inadaptées</a:t>
              </a:r>
            </a:p>
            <a:p>
              <a:pPr lvl="1" indent="-4572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FF0000"/>
                  </a:solidFill>
                </a:rPr>
                <a:t>Pathologie psy sévère, limites </a:t>
              </a:r>
              <a:r>
                <a:rPr lang="fr-FR" sz="2000" kern="1200" dirty="0" err="1" smtClean="0">
                  <a:solidFill>
                    <a:srgbClr val="FF0000"/>
                  </a:solidFill>
                </a:rPr>
                <a:t>intel</a:t>
              </a:r>
              <a:r>
                <a:rPr lang="fr-FR" sz="2000" kern="1200" dirty="0" smtClean="0">
                  <a:solidFill>
                    <a:srgbClr val="FF0000"/>
                  </a:solidFill>
                </a:rPr>
                <a:t>. et carences affectives </a:t>
              </a:r>
              <a:r>
                <a:rPr lang="fr-FR" sz="2000" dirty="0">
                  <a:solidFill>
                    <a:srgbClr val="FF0000"/>
                  </a:solidFill>
                </a:rPr>
                <a:t>sévères, </a:t>
              </a:r>
              <a:r>
                <a:rPr lang="fr-FR" sz="2000" dirty="0" smtClean="0">
                  <a:solidFill>
                    <a:srgbClr val="FF0000"/>
                  </a:solidFill>
                </a:rPr>
                <a:t>conduites dangereuses</a:t>
              </a:r>
              <a:endParaRPr lang="fr-FR" sz="2000" kern="1200" dirty="0">
                <a:solidFill>
                  <a:srgbClr val="FF0000"/>
                </a:solidFill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6206328" y="2184613"/>
              <a:ext cx="2547454" cy="609017"/>
            </a:xfrm>
            <a:custGeom>
              <a:avLst/>
              <a:gdLst>
                <a:gd name="connsiteX0" fmla="*/ 0 w 2547454"/>
                <a:gd name="connsiteY0" fmla="*/ 0 h 1005138"/>
                <a:gd name="connsiteX1" fmla="*/ 2547454 w 2547454"/>
                <a:gd name="connsiteY1" fmla="*/ 0 h 1005138"/>
                <a:gd name="connsiteX2" fmla="*/ 2547454 w 2547454"/>
                <a:gd name="connsiteY2" fmla="*/ 1005138 h 1005138"/>
                <a:gd name="connsiteX3" fmla="*/ 0 w 2547454"/>
                <a:gd name="connsiteY3" fmla="*/ 1005138 h 1005138"/>
                <a:gd name="connsiteX4" fmla="*/ 0 w 2547454"/>
                <a:gd name="connsiteY4" fmla="*/ 0 h 100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1005138">
                  <a:moveTo>
                    <a:pt x="0" y="0"/>
                  </a:moveTo>
                  <a:lnTo>
                    <a:pt x="2547454" y="0"/>
                  </a:lnTo>
                  <a:lnTo>
                    <a:pt x="2547454" y="1005138"/>
                  </a:lnTo>
                  <a:lnTo>
                    <a:pt x="0" y="10051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Place de l’enfant à naître</a:t>
              </a:r>
              <a:endParaRPr lang="fr-FR" sz="2000" b="1" kern="1200" dirty="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6206328" y="2793630"/>
              <a:ext cx="2547454" cy="2482321"/>
            </a:xfrm>
            <a:custGeom>
              <a:avLst/>
              <a:gdLst>
                <a:gd name="connsiteX0" fmla="*/ 0 w 2547454"/>
                <a:gd name="connsiteY0" fmla="*/ 0 h 2086199"/>
                <a:gd name="connsiteX1" fmla="*/ 2547454 w 2547454"/>
                <a:gd name="connsiteY1" fmla="*/ 0 h 2086199"/>
                <a:gd name="connsiteX2" fmla="*/ 2547454 w 2547454"/>
                <a:gd name="connsiteY2" fmla="*/ 2086199 h 2086199"/>
                <a:gd name="connsiteX3" fmla="*/ 0 w 2547454"/>
                <a:gd name="connsiteY3" fmla="*/ 2086199 h 2086199"/>
                <a:gd name="connsiteX4" fmla="*/ 0 w 2547454"/>
                <a:gd name="connsiteY4" fmla="*/ 0 h 208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2086199">
                  <a:moveTo>
                    <a:pt x="0" y="0"/>
                  </a:moveTo>
                  <a:lnTo>
                    <a:pt x="2547454" y="0"/>
                  </a:lnTo>
                  <a:lnTo>
                    <a:pt x="2547454" y="2086199"/>
                  </a:lnTo>
                  <a:lnTo>
                    <a:pt x="0" y="2086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00B050"/>
                  </a:solidFill>
                </a:rPr>
                <a:t>Mère a des projets pour l’enfant, se réjouit, interactions </a:t>
              </a:r>
              <a:r>
                <a:rPr lang="fr-FR" sz="2000" dirty="0">
                  <a:solidFill>
                    <a:srgbClr val="00B050"/>
                  </a:solidFill>
                </a:rPr>
                <a:t>favorables</a:t>
              </a: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FF9933"/>
                  </a:solidFill>
                </a:rPr>
                <a:t>Projets inadaptés, interactions pauvres</a:t>
              </a: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dirty="0" smtClean="0">
                  <a:solidFill>
                    <a:srgbClr val="FF0000"/>
                  </a:solidFill>
                </a:rPr>
                <a:t>Aucun projet positif pour l’enfant, détresse majeure, interactions dangereuses</a:t>
              </a:r>
              <a:endParaRPr lang="fr-FR" sz="2000" kern="1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9114663" y="2184613"/>
              <a:ext cx="2547454" cy="609017"/>
            </a:xfrm>
            <a:custGeom>
              <a:avLst/>
              <a:gdLst>
                <a:gd name="connsiteX0" fmla="*/ 0 w 2547454"/>
                <a:gd name="connsiteY0" fmla="*/ 0 h 1005138"/>
                <a:gd name="connsiteX1" fmla="*/ 2547454 w 2547454"/>
                <a:gd name="connsiteY1" fmla="*/ 0 h 1005138"/>
                <a:gd name="connsiteX2" fmla="*/ 2547454 w 2547454"/>
                <a:gd name="connsiteY2" fmla="*/ 1005138 h 1005138"/>
                <a:gd name="connsiteX3" fmla="*/ 0 w 2547454"/>
                <a:gd name="connsiteY3" fmla="*/ 1005138 h 1005138"/>
                <a:gd name="connsiteX4" fmla="*/ 0 w 2547454"/>
                <a:gd name="connsiteY4" fmla="*/ 0 h 100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1005138">
                  <a:moveTo>
                    <a:pt x="0" y="0"/>
                  </a:moveTo>
                  <a:lnTo>
                    <a:pt x="2547454" y="0"/>
                  </a:lnTo>
                  <a:lnTo>
                    <a:pt x="2547454" y="1005138"/>
                  </a:lnTo>
                  <a:lnTo>
                    <a:pt x="0" y="100513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Conditions matérielles d’accueil</a:t>
              </a:r>
              <a:endParaRPr lang="fr-FR" sz="2000" b="1" kern="1200" dirty="0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9114663" y="2793630"/>
              <a:ext cx="2547454" cy="2482321"/>
            </a:xfrm>
            <a:custGeom>
              <a:avLst/>
              <a:gdLst>
                <a:gd name="connsiteX0" fmla="*/ 0 w 2547454"/>
                <a:gd name="connsiteY0" fmla="*/ 0 h 2086199"/>
                <a:gd name="connsiteX1" fmla="*/ 2547454 w 2547454"/>
                <a:gd name="connsiteY1" fmla="*/ 0 h 2086199"/>
                <a:gd name="connsiteX2" fmla="*/ 2547454 w 2547454"/>
                <a:gd name="connsiteY2" fmla="*/ 2086199 h 2086199"/>
                <a:gd name="connsiteX3" fmla="*/ 0 w 2547454"/>
                <a:gd name="connsiteY3" fmla="*/ 2086199 h 2086199"/>
                <a:gd name="connsiteX4" fmla="*/ 0 w 2547454"/>
                <a:gd name="connsiteY4" fmla="*/ 0 h 2086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454" h="2086199">
                  <a:moveTo>
                    <a:pt x="0" y="0"/>
                  </a:moveTo>
                  <a:lnTo>
                    <a:pt x="2547454" y="0"/>
                  </a:lnTo>
                  <a:lnTo>
                    <a:pt x="2547454" y="2086199"/>
                  </a:lnTo>
                  <a:lnTo>
                    <a:pt x="0" y="2086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00B050"/>
                  </a:solidFill>
                </a:rPr>
                <a:t>Arrivée matériellement préparée</a:t>
              </a: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dirty="0" smtClean="0">
                  <a:solidFill>
                    <a:srgbClr val="FF9933"/>
                  </a:solidFill>
                </a:rPr>
                <a:t>Arrivée matériellement peu ou mal préparée</a:t>
              </a:r>
            </a:p>
            <a:p>
              <a:pPr lvl="1" indent="-4572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fr-FR" sz="2000" kern="1200" dirty="0" smtClean="0">
                  <a:solidFill>
                    <a:srgbClr val="FF0000"/>
                  </a:solidFill>
                </a:rPr>
                <a:t>Arrivée aucunement préparée matériellement</a:t>
              </a:r>
              <a:endParaRPr lang="fr-FR" sz="2000" kern="1200" dirty="0">
                <a:solidFill>
                  <a:srgbClr val="FF0000"/>
                </a:solidFill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66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7881" y="360608"/>
            <a:ext cx="11372045" cy="837127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/>
                </a:solidFill>
              </a:rPr>
              <a:t>Critère n°3 – Relations du couple et fonction parentale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70456" y="1324649"/>
            <a:ext cx="11642502" cy="530797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1800" dirty="0"/>
              <a:t>Ce critère permet d’apprécier la qualité de la relation de couple et les dispositions parentales à venir. Il associe plusieurs variables dont  </a:t>
            </a:r>
            <a:r>
              <a:rPr lang="fr-FR" sz="1800" b="1" baseline="30000" dirty="0"/>
              <a:t>1</a:t>
            </a:r>
            <a:r>
              <a:rPr lang="fr-FR" sz="1800" b="1" u="sng" dirty="0"/>
              <a:t>l’impact des relations conjugales sur la parentalité,</a:t>
            </a:r>
            <a:r>
              <a:rPr lang="fr-FR" sz="1800" b="1" dirty="0"/>
              <a:t> </a:t>
            </a:r>
            <a:r>
              <a:rPr lang="fr-FR" sz="1800" b="1" baseline="30000" dirty="0"/>
              <a:t>2</a:t>
            </a:r>
            <a:r>
              <a:rPr lang="fr-FR" sz="1800" b="1" u="sng" dirty="0"/>
              <a:t>le statut de l’enfant au regard de sa filiation</a:t>
            </a:r>
            <a:r>
              <a:rPr lang="fr-FR" sz="1800" b="1" dirty="0"/>
              <a:t>, </a:t>
            </a:r>
            <a:r>
              <a:rPr lang="fr-FR" sz="1800" b="1" baseline="30000" dirty="0"/>
              <a:t>3</a:t>
            </a:r>
            <a:r>
              <a:rPr lang="fr-FR" sz="1800" b="1" u="sng" dirty="0"/>
              <a:t>les fonctions parentales</a:t>
            </a:r>
            <a:r>
              <a:rPr lang="fr-FR" sz="1800" b="1" dirty="0" smtClean="0"/>
              <a:t>.</a:t>
            </a:r>
            <a:endParaRPr lang="fr-FR" sz="1800" dirty="0"/>
          </a:p>
          <a:p>
            <a:pPr>
              <a:buClr>
                <a:srgbClr val="00B050"/>
              </a:buClr>
              <a:buSzPct val="100000"/>
            </a:pPr>
            <a:r>
              <a:rPr lang="fr-FR" sz="2000" b="1" dirty="0" smtClean="0">
                <a:solidFill>
                  <a:srgbClr val="00B050"/>
                </a:solidFill>
              </a:rPr>
              <a:t>Niv.1</a:t>
            </a:r>
            <a:r>
              <a:rPr lang="fr-FR" sz="2000" b="1" dirty="0">
                <a:solidFill>
                  <a:srgbClr val="00B050"/>
                </a:solidFill>
              </a:rPr>
              <a:t>  Relation, parentalité harmonieuse</a:t>
            </a:r>
            <a:endParaRPr lang="fr-FR" sz="2000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fr-FR" sz="1800" b="1" dirty="0"/>
              <a:t>Au niveau de la gravité nulle ou modérée, </a:t>
            </a:r>
            <a:r>
              <a:rPr lang="fr-FR" sz="1800" baseline="30000" dirty="0"/>
              <a:t>1</a:t>
            </a:r>
            <a:r>
              <a:rPr lang="fr-FR" sz="1800" dirty="0"/>
              <a:t>le couple parental est stable, les futurs parents communiquent et dialoguent dans le respect mutuel autour de la vie familiale. </a:t>
            </a:r>
            <a:r>
              <a:rPr lang="fr-FR" sz="1800" baseline="30000" dirty="0"/>
              <a:t>2</a:t>
            </a:r>
            <a:r>
              <a:rPr lang="fr-FR" sz="1800" dirty="0"/>
              <a:t>La filiation de l’enfant est claire et simple. </a:t>
            </a:r>
            <a:r>
              <a:rPr lang="fr-FR" sz="1800" baseline="30000" dirty="0"/>
              <a:t>3</a:t>
            </a:r>
            <a:r>
              <a:rPr lang="fr-FR" sz="1800" dirty="0"/>
              <a:t>La ou les fonctions parentales préexistantes sont structurées et structurantes</a:t>
            </a:r>
            <a:r>
              <a:rPr lang="fr-FR" sz="1800" dirty="0" smtClean="0"/>
              <a:t>.</a:t>
            </a:r>
            <a:endParaRPr lang="fr-FR" sz="1800" dirty="0"/>
          </a:p>
          <a:p>
            <a:pPr>
              <a:buClr>
                <a:srgbClr val="FFC000"/>
              </a:buClr>
              <a:buSzPct val="100000"/>
            </a:pPr>
            <a:r>
              <a:rPr lang="fr-FR" sz="2000" b="1" dirty="0">
                <a:solidFill>
                  <a:srgbClr val="FF9933"/>
                </a:solidFill>
              </a:rPr>
              <a:t>Niv.2  Relation, parentalité problématique </a:t>
            </a:r>
            <a:endParaRPr lang="fr-FR" sz="2000" dirty="0">
              <a:solidFill>
                <a:srgbClr val="FF9933"/>
              </a:solidFill>
            </a:endParaRPr>
          </a:p>
          <a:p>
            <a:pPr marL="45720" indent="0">
              <a:buNone/>
            </a:pPr>
            <a:r>
              <a:rPr lang="fr-FR" sz="1800" b="1" dirty="0"/>
              <a:t>Au niveau de la gravité significative, </a:t>
            </a:r>
            <a:r>
              <a:rPr lang="fr-FR" sz="1800" baseline="30000" dirty="0"/>
              <a:t>1</a:t>
            </a:r>
            <a:r>
              <a:rPr lang="fr-FR" sz="1800" dirty="0"/>
              <a:t>le couple parental entretient une relation instable et chaotique, il existe des tensions conjugales,  le dialogue entre les futurs parents est difficile. </a:t>
            </a:r>
            <a:r>
              <a:rPr lang="fr-FR" sz="1800" baseline="30000" dirty="0"/>
              <a:t>2</a:t>
            </a:r>
            <a:r>
              <a:rPr lang="fr-FR" sz="1800" dirty="0"/>
              <a:t>La filiation de l’enfant est incertaine ou compliquée. </a:t>
            </a:r>
            <a:r>
              <a:rPr lang="fr-FR" sz="1800" baseline="30000" dirty="0"/>
              <a:t>3</a:t>
            </a:r>
            <a:r>
              <a:rPr lang="fr-FR" sz="1800" dirty="0"/>
              <a:t>La ou les fonctions parentales préexistantes présentent des lacunes significatives</a:t>
            </a:r>
            <a:r>
              <a:rPr lang="fr-FR" sz="1800" dirty="0" smtClean="0"/>
              <a:t>.</a:t>
            </a:r>
            <a:endParaRPr lang="fr-FR" sz="1800" dirty="0"/>
          </a:p>
          <a:p>
            <a:pPr>
              <a:buClr>
                <a:srgbClr val="FF0000"/>
              </a:buClr>
              <a:buSzPct val="100000"/>
            </a:pPr>
            <a:r>
              <a:rPr lang="fr-FR" sz="2000" b="1" dirty="0">
                <a:solidFill>
                  <a:srgbClr val="FF0000"/>
                </a:solidFill>
              </a:rPr>
              <a:t>Niv.3  Relation, parentalité nocive </a:t>
            </a:r>
            <a:endParaRPr lang="fr-FR" sz="20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fr-FR" sz="1800" b="1" dirty="0"/>
              <a:t>Au niveau de la gravité </a:t>
            </a:r>
            <a:r>
              <a:rPr lang="fr-FR" sz="1800" b="1" dirty="0" smtClean="0"/>
              <a:t>majeure voire destructive </a:t>
            </a:r>
            <a:r>
              <a:rPr lang="fr-FR" sz="1800" b="1" dirty="0"/>
              <a:t>ou destructrice, </a:t>
            </a:r>
            <a:r>
              <a:rPr lang="fr-FR" sz="1800" baseline="30000" dirty="0"/>
              <a:t>1</a:t>
            </a:r>
            <a:r>
              <a:rPr lang="fr-FR" sz="1800" dirty="0"/>
              <a:t>le couple parental maintient une relation pathologique ou vit une séparation nocive, il existe de la violence conjugale caractérisée, le dialogue entre les futurs parents est rompu ou inexistant. </a:t>
            </a:r>
            <a:r>
              <a:rPr lang="fr-FR" sz="1800" baseline="30000" dirty="0"/>
              <a:t>2</a:t>
            </a:r>
            <a:r>
              <a:rPr lang="fr-FR" sz="1800" dirty="0"/>
              <a:t>La filiation de l’enfant est traumatique. </a:t>
            </a:r>
            <a:r>
              <a:rPr lang="fr-FR" sz="1800" baseline="30000" dirty="0"/>
              <a:t>3</a:t>
            </a:r>
            <a:r>
              <a:rPr lang="fr-FR" sz="1800" dirty="0"/>
              <a:t>La ou les fonctions parentales préexistantes présentent des troubles majeurs.</a:t>
            </a:r>
          </a:p>
        </p:txBody>
      </p:sp>
      <p:pic>
        <p:nvPicPr>
          <p:cNvPr id="1025" name="Image 12" descr="ALFOLDI_20EVALUATION_20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2" descr="ALFOLDI_20EVALUATION_20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2" descr="ALFOLDI_20EVALUATION_20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11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E</a:t>
            </a:r>
            <a:r>
              <a:rPr lang="fr-FR" b="1" dirty="0" smtClean="0">
                <a:solidFill>
                  <a:schemeClr val="accent5"/>
                </a:solidFill>
              </a:rPr>
              <a:t>stimation </a:t>
            </a:r>
            <a:r>
              <a:rPr lang="fr-FR" b="1" dirty="0">
                <a:solidFill>
                  <a:schemeClr val="accent5"/>
                </a:solidFill>
              </a:rPr>
              <a:t>des capacités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913" y="2331078"/>
            <a:ext cx="11217498" cy="408260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</a:t>
            </a:r>
            <a:r>
              <a:rPr lang="fr-FR" sz="2800" b="1" dirty="0">
                <a:solidFill>
                  <a:srgbClr val="00B050"/>
                </a:solidFill>
              </a:rPr>
              <a:t>Cap</a:t>
            </a:r>
            <a:r>
              <a:rPr lang="fr-FR" sz="2800" b="1" dirty="0" smtClean="0">
                <a:solidFill>
                  <a:srgbClr val="00B050"/>
                </a:solidFill>
              </a:rPr>
              <a:t>acités </a:t>
            </a:r>
            <a:r>
              <a:rPr lang="fr-FR" sz="2800" b="1" dirty="0">
                <a:solidFill>
                  <a:srgbClr val="00B050"/>
                </a:solidFill>
              </a:rPr>
              <a:t>majeures </a:t>
            </a:r>
            <a:endParaRPr lang="fr-FR" sz="2800" dirty="0"/>
          </a:p>
          <a:p>
            <a:pPr marL="45720" indent="0">
              <a:buNone/>
            </a:pPr>
            <a:r>
              <a:rPr lang="fr-FR" sz="2800" dirty="0"/>
              <a:t>R</a:t>
            </a:r>
            <a:r>
              <a:rPr lang="fr-FR" sz="2800" dirty="0" smtClean="0"/>
              <a:t>essources </a:t>
            </a:r>
            <a:r>
              <a:rPr lang="fr-FR" sz="2800" b="1" dirty="0"/>
              <a:t>solides</a:t>
            </a:r>
            <a:r>
              <a:rPr lang="fr-FR" sz="2800" dirty="0"/>
              <a:t>, </a:t>
            </a:r>
            <a:r>
              <a:rPr lang="fr-FR" sz="2800" b="1" dirty="0"/>
              <a:t>permanentes</a:t>
            </a:r>
            <a:r>
              <a:rPr lang="fr-FR" sz="2800" dirty="0"/>
              <a:t> et </a:t>
            </a:r>
            <a:r>
              <a:rPr lang="fr-FR" sz="2800" b="1" dirty="0"/>
              <a:t>proches </a:t>
            </a:r>
            <a:r>
              <a:rPr lang="fr-FR" sz="2800" dirty="0"/>
              <a:t>sur lesquelles les futurs parents s’appuient effectivement pour préparer l’arrivée de l’enfant à </a:t>
            </a:r>
            <a:r>
              <a:rPr lang="fr-FR" sz="2800" dirty="0" smtClean="0"/>
              <a:t>naître</a:t>
            </a:r>
          </a:p>
          <a:p>
            <a:endParaRPr lang="fr-FR" sz="1200" dirty="0"/>
          </a:p>
          <a:p>
            <a:r>
              <a:rPr lang="fr-FR" sz="2800" dirty="0" smtClean="0"/>
              <a:t> </a:t>
            </a:r>
            <a:r>
              <a:rPr lang="fr-FR" sz="2800" b="1" dirty="0">
                <a:solidFill>
                  <a:srgbClr val="00B050"/>
                </a:solidFill>
              </a:rPr>
              <a:t>Cap</a:t>
            </a:r>
            <a:r>
              <a:rPr lang="fr-FR" sz="2800" b="1" dirty="0" smtClean="0">
                <a:solidFill>
                  <a:srgbClr val="00B050"/>
                </a:solidFill>
              </a:rPr>
              <a:t>acités partielles </a:t>
            </a:r>
            <a:endParaRPr lang="fr-FR" sz="2800" b="1" dirty="0">
              <a:solidFill>
                <a:srgbClr val="00B050"/>
              </a:solidFill>
            </a:endParaRPr>
          </a:p>
          <a:p>
            <a:pPr marL="45720" indent="0">
              <a:buNone/>
            </a:pPr>
            <a:r>
              <a:rPr lang="fr-FR" sz="2800" dirty="0"/>
              <a:t>R</a:t>
            </a:r>
            <a:r>
              <a:rPr lang="fr-FR" sz="2800" dirty="0" smtClean="0"/>
              <a:t>essources </a:t>
            </a:r>
            <a:r>
              <a:rPr lang="fr-FR" sz="2800" b="1" dirty="0" smtClean="0"/>
              <a:t>fragiles</a:t>
            </a:r>
            <a:r>
              <a:rPr lang="fr-FR" sz="2800" dirty="0" smtClean="0"/>
              <a:t>, </a:t>
            </a:r>
            <a:r>
              <a:rPr lang="fr-FR" sz="2800" b="1" dirty="0" smtClean="0"/>
              <a:t>sporadiques</a:t>
            </a:r>
            <a:r>
              <a:rPr lang="fr-FR" sz="2800" dirty="0" smtClean="0"/>
              <a:t> ou </a:t>
            </a:r>
            <a:r>
              <a:rPr lang="fr-FR" sz="2800" b="1" dirty="0" smtClean="0"/>
              <a:t>distantes</a:t>
            </a:r>
            <a:r>
              <a:rPr lang="fr-FR" sz="2800" dirty="0" smtClean="0"/>
              <a:t> dans lesquelles </a:t>
            </a:r>
            <a:r>
              <a:rPr lang="fr-FR" sz="2800" dirty="0"/>
              <a:t>les futurs parents ne trouvent qu’un appui médiocre pour préparer l’arrivée de l’enfant à </a:t>
            </a:r>
            <a:r>
              <a:rPr lang="fr-FR" sz="2800" dirty="0" smtClean="0"/>
              <a:t>naître</a:t>
            </a:r>
            <a:endParaRPr lang="fr-FR" sz="2800" dirty="0"/>
          </a:p>
          <a:p>
            <a:pPr marL="4572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1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977223"/>
              </p:ext>
            </p:extLst>
          </p:nvPr>
        </p:nvGraphicFramePr>
        <p:xfrm>
          <a:off x="463640" y="489397"/>
          <a:ext cx="11178862" cy="5885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8862"/>
              </a:tblGrid>
              <a:tr h="5885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Date</a:t>
                      </a:r>
                      <a:r>
                        <a:rPr lang="fr-FR" sz="2800" dirty="0">
                          <a:effectLst/>
                        </a:rPr>
                        <a:t> 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 smtClean="0">
                          <a:effectLst/>
                        </a:rPr>
                        <a:t>Questions d’évaluation 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L’enfant à naître sera-t-il</a:t>
                      </a:r>
                      <a:r>
                        <a:rPr lang="fr-FR" sz="2800" baseline="0" dirty="0" smtClean="0">
                          <a:solidFill>
                            <a:srgbClr val="FF9933"/>
                          </a:solidFill>
                          <a:effectLst/>
                        </a:rPr>
                        <a:t> en danger 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aseline="0" dirty="0" smtClean="0">
                        <a:solidFill>
                          <a:srgbClr val="FF9933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Quelle </a:t>
                      </a:r>
                      <a:r>
                        <a:rPr lang="fr-FR" sz="2800" dirty="0">
                          <a:solidFill>
                            <a:srgbClr val="FF9933"/>
                          </a:solidFill>
                          <a:effectLst/>
                        </a:rPr>
                        <a:t>est </a:t>
                      </a: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la gravité </a:t>
                      </a:r>
                      <a:r>
                        <a:rPr lang="fr-FR" sz="2800" dirty="0">
                          <a:solidFill>
                            <a:srgbClr val="FF9933"/>
                          </a:solidFill>
                          <a:effectLst/>
                        </a:rPr>
                        <a:t>du danger </a:t>
                      </a: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encouru</a:t>
                      </a:r>
                      <a:r>
                        <a:rPr lang="fr-FR" sz="2800" dirty="0">
                          <a:solidFill>
                            <a:srgbClr val="FF9933"/>
                          </a:solidFill>
                          <a:effectLst/>
                        </a:rPr>
                        <a:t> </a:t>
                      </a: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Sera-t-il</a:t>
                      </a:r>
                      <a:r>
                        <a:rPr lang="fr-FR" sz="2800" baseline="0" dirty="0" smtClean="0">
                          <a:solidFill>
                            <a:srgbClr val="FF9933"/>
                          </a:solidFill>
                          <a:effectLst/>
                        </a:rPr>
                        <a:t> en danger d</a:t>
                      </a:r>
                      <a:r>
                        <a:rPr lang="fr-FR" sz="2800" dirty="0" smtClean="0">
                          <a:solidFill>
                            <a:srgbClr val="FF9933"/>
                          </a:solidFill>
                          <a:effectLst/>
                        </a:rPr>
                        <a:t>ès la naissance ? </a:t>
                      </a:r>
                      <a:endParaRPr lang="fr-FR" sz="2800" dirty="0">
                        <a:solidFill>
                          <a:srgbClr val="FF9933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3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70705"/>
              </p:ext>
            </p:extLst>
          </p:nvPr>
        </p:nvGraphicFramePr>
        <p:xfrm>
          <a:off x="0" y="0"/>
          <a:ext cx="12192000" cy="7344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847"/>
                <a:gridCol w="4991881"/>
                <a:gridCol w="105272"/>
                <a:gridCol w="725731"/>
                <a:gridCol w="5370269"/>
              </a:tblGrid>
              <a:tr h="69950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/>
                      </a:r>
                      <a:br>
                        <a:rPr lang="fr-FR" sz="700" dirty="0">
                          <a:effectLst/>
                        </a:rPr>
                      </a:br>
                      <a:r>
                        <a:rPr lang="fr-FR" sz="2800" dirty="0" smtClean="0">
                          <a:effectLst/>
                        </a:rPr>
                        <a:t>TABLEAU</a:t>
                      </a:r>
                      <a:r>
                        <a:rPr lang="fr-FR" sz="2800" baseline="0" dirty="0" smtClean="0">
                          <a:effectLst/>
                        </a:rPr>
                        <a:t> D’ANALYSE GLOBALE </a:t>
                      </a:r>
                      <a:r>
                        <a:rPr lang="fr-FR" sz="2800" dirty="0" smtClean="0">
                          <a:effectLst/>
                        </a:rPr>
                        <a:t>–  </a:t>
                      </a:r>
                      <a:r>
                        <a:rPr lang="fr-FR" sz="2800" dirty="0" err="1" smtClean="0">
                          <a:effectLst/>
                        </a:rPr>
                        <a:t>IPPrénat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927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PROBLEMATIQUES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CAPACITES</a:t>
                      </a:r>
                      <a:endParaRPr lang="fr-FR" sz="2000" b="1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6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GM/GD/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1. Disposition parentale de la femme enceinte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CM/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1</a:t>
                      </a:r>
                      <a:r>
                        <a:rPr lang="fr-FR" sz="1800" b="1" dirty="0" smtClean="0">
                          <a:effectLst/>
                        </a:rPr>
                        <a:t>. </a:t>
                      </a:r>
                      <a:r>
                        <a:rPr lang="fr-FR" sz="1800" b="1" dirty="0">
                          <a:effectLst/>
                        </a:rPr>
                        <a:t>Disposition parentale de la femme enceinte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rgbClr val="00B050"/>
                    </a:solidFill>
                  </a:tcPr>
                </a:tc>
              </a:tr>
              <a:tr h="736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GM/GD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2. Disposition parentale du futur père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CM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2</a:t>
                      </a:r>
                      <a:r>
                        <a:rPr lang="fr-FR" sz="1800" b="1" dirty="0" smtClean="0">
                          <a:effectLst/>
                        </a:rPr>
                        <a:t>. </a:t>
                      </a:r>
                      <a:r>
                        <a:rPr lang="fr-FR" sz="1800" b="1" dirty="0">
                          <a:effectLst/>
                        </a:rPr>
                        <a:t>Disposition parentale du futur père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00B050"/>
                    </a:solidFill>
                  </a:tcPr>
                </a:tc>
              </a:tr>
              <a:tr h="736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GM/GD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3. Relation du couple et fonction parentale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CM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3</a:t>
                      </a:r>
                      <a:r>
                        <a:rPr lang="fr-FR" sz="1800" b="1" dirty="0" smtClean="0">
                          <a:effectLst/>
                        </a:rPr>
                        <a:t>. </a:t>
                      </a:r>
                      <a:r>
                        <a:rPr lang="fr-FR" sz="1800" b="1" dirty="0">
                          <a:effectLst/>
                        </a:rPr>
                        <a:t>Relation du couple et fonction parentale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00B050"/>
                    </a:solidFill>
                  </a:tcPr>
                </a:tc>
              </a:tr>
              <a:tr h="736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GM/GD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4. Environnement familial, social et matériel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CM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4</a:t>
                      </a:r>
                      <a:r>
                        <a:rPr lang="fr-FR" sz="1800" b="1" dirty="0" smtClean="0">
                          <a:effectLst/>
                        </a:rPr>
                        <a:t>. </a:t>
                      </a:r>
                      <a:r>
                        <a:rPr lang="fr-FR" sz="1800" b="1" dirty="0">
                          <a:effectLst/>
                        </a:rPr>
                        <a:t>Environnement familial, social et matériel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00B050"/>
                    </a:solidFill>
                  </a:tcPr>
                </a:tc>
              </a:tr>
              <a:tr h="656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GM/GD/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GS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4b. Etat de santé de l’enfant à naître (optionnel)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- 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CM</a:t>
                      </a: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CP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4</a:t>
                      </a:r>
                      <a:r>
                        <a:rPr lang="fr-FR" sz="1800" b="1" dirty="0" smtClean="0">
                          <a:effectLst/>
                        </a:rPr>
                        <a:t>b</a:t>
                      </a:r>
                      <a:r>
                        <a:rPr lang="fr-FR" sz="1800" b="1" dirty="0">
                          <a:effectLst/>
                        </a:rPr>
                        <a:t>. Etat de santé de l’enfant à naître (optionnel)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-</a:t>
                      </a:r>
                      <a:endParaRPr lang="fr-FR" sz="18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rgbClr val="00B050"/>
                    </a:solidFill>
                  </a:tcPr>
                </a:tc>
              </a:tr>
              <a:tr h="567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Co±/ Co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none" dirty="0">
                          <a:effectLst/>
                        </a:rPr>
                        <a:t>5</a:t>
                      </a:r>
                      <a:r>
                        <a:rPr lang="fr-FR" sz="1800" b="1" u="none" dirty="0" smtClean="0">
                          <a:effectLst/>
                        </a:rPr>
                        <a:t>. </a:t>
                      </a:r>
                      <a:r>
                        <a:rPr lang="fr-FR" sz="1800" b="1" u="none" dirty="0">
                          <a:effectLst/>
                        </a:rPr>
                        <a:t>Collaboration des futurs parents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none" dirty="0" smtClean="0">
                          <a:effectLst/>
                        </a:rPr>
                        <a:t>-</a:t>
                      </a:r>
                      <a:endParaRPr lang="fr-FR" sz="1050" b="1" u="none" dirty="0">
                        <a:effectLst/>
                      </a:endParaRPr>
                    </a:p>
                  </a:txBody>
                  <a:tcPr marL="47889" marR="47889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Co+</a:t>
                      </a:r>
                      <a:endParaRPr lang="fr-FR" sz="1400" b="1" dirty="0"/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u="none" dirty="0" smtClean="0">
                          <a:effectLst/>
                        </a:rPr>
                        <a:t>5. Collaboration des futurs parents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u="none" dirty="0" smtClean="0">
                          <a:effectLst/>
                        </a:rPr>
                        <a:t>-</a:t>
                      </a:r>
                      <a:endParaRPr lang="fr-FR" sz="1050" b="1" u="none" dirty="0" smtClean="0">
                        <a:effectLst/>
                      </a:endParaRPr>
                    </a:p>
                  </a:txBody>
                  <a:tcPr marL="47889" marR="47889" marT="0" marB="0"/>
                </a:tc>
              </a:tr>
              <a:tr h="599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I±/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I -</a:t>
                      </a:r>
                      <a:endParaRPr lang="fr-FR" sz="1400" b="1" dirty="0" smtClean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dirty="0"/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u="none" dirty="0" smtClean="0">
                          <a:effectLst/>
                        </a:rPr>
                        <a:t>6. Implication de l’intervenant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none" dirty="0" smtClean="0">
                          <a:effectLst/>
                        </a:rPr>
                        <a:t>-</a:t>
                      </a:r>
                      <a:endParaRPr lang="fr-FR" sz="1800" b="1" u="none" dirty="0">
                        <a:effectLst/>
                      </a:endParaRPr>
                    </a:p>
                  </a:txBody>
                  <a:tcPr marL="47889" marR="47889" marT="0" marB="0"/>
                </a:tc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bg1"/>
                          </a:solidFill>
                        </a:rPr>
                        <a:t>I+</a:t>
                      </a:r>
                      <a:endParaRPr lang="fr-F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u="none" dirty="0" smtClean="0">
                          <a:effectLst/>
                        </a:rPr>
                        <a:t>6. Implication de l’intervenant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u="none" dirty="0" smtClean="0">
                          <a:effectLst/>
                        </a:rPr>
                        <a:t>-</a:t>
                      </a:r>
                      <a:endParaRPr lang="fr-FR" sz="1050" b="1" u="none" dirty="0" smtClean="0">
                        <a:effectLst/>
                      </a:endParaRPr>
                    </a:p>
                  </a:txBody>
                  <a:tcPr marL="47889" marR="47889" marT="0" marB="0"/>
                </a:tc>
              </a:tr>
              <a:tr h="1420256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u="sng" dirty="0">
                          <a:solidFill>
                            <a:schemeClr val="tx1"/>
                          </a:solidFill>
                          <a:effectLst/>
                        </a:rPr>
                        <a:t>Indications de décisions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effectLst/>
                        </a:rPr>
                        <a:t>-</a:t>
                      </a:r>
                      <a:endParaRPr lang="fr-FR" sz="1000" b="1" dirty="0">
                        <a:effectLst/>
                      </a:endParaRPr>
                    </a:p>
                  </a:txBody>
                  <a:tcPr marL="47889" marR="47889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87104"/>
              </p:ext>
            </p:extLst>
          </p:nvPr>
        </p:nvGraphicFramePr>
        <p:xfrm>
          <a:off x="4186990" y="5964861"/>
          <a:ext cx="7748336" cy="747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7992"/>
                <a:gridCol w="3420344"/>
              </a:tblGrid>
              <a:tr h="195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</a:rPr>
                        <a:t>GM</a:t>
                      </a:r>
                      <a:r>
                        <a:rPr lang="fr-FR" sz="1050" baseline="0" dirty="0" smtClean="0">
                          <a:effectLst/>
                        </a:rPr>
                        <a:t> </a:t>
                      </a:r>
                      <a:r>
                        <a:rPr lang="fr-FR" sz="1050" dirty="0" smtClean="0">
                          <a:effectLst/>
                        </a:rPr>
                        <a:t>: </a:t>
                      </a:r>
                      <a:r>
                        <a:rPr lang="fr-FR" sz="1050" dirty="0">
                          <a:effectLst/>
                        </a:rPr>
                        <a:t>gravité majeure </a:t>
                      </a:r>
                      <a:r>
                        <a:rPr lang="fr-FR" sz="1050" dirty="0" smtClean="0">
                          <a:effectLst/>
                        </a:rPr>
                        <a:t>/</a:t>
                      </a:r>
                      <a:r>
                        <a:rPr lang="fr-FR" sz="1050" baseline="0" dirty="0" smtClean="0">
                          <a:effectLst/>
                        </a:rPr>
                        <a:t> GD : gravité </a:t>
                      </a:r>
                      <a:r>
                        <a:rPr lang="fr-FR" sz="1050" dirty="0" smtClean="0">
                          <a:effectLst/>
                        </a:rPr>
                        <a:t>destructive / GS : </a:t>
                      </a:r>
                      <a:r>
                        <a:rPr lang="fr-FR" sz="1050" dirty="0">
                          <a:effectLst/>
                        </a:rPr>
                        <a:t>gravité significative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</a:rPr>
                        <a:t>CM</a:t>
                      </a:r>
                      <a:r>
                        <a:rPr lang="fr-FR" sz="1050" dirty="0">
                          <a:effectLst/>
                        </a:rPr>
                        <a:t> : capacités majeures </a:t>
                      </a:r>
                      <a:r>
                        <a:rPr lang="fr-FR" sz="1050" baseline="0" dirty="0" smtClean="0">
                          <a:effectLst/>
                        </a:rPr>
                        <a:t> / </a:t>
                      </a:r>
                      <a:r>
                        <a:rPr lang="fr-FR" sz="1050" dirty="0" smtClean="0">
                          <a:effectLst/>
                        </a:rPr>
                        <a:t>CP</a:t>
                      </a:r>
                      <a:r>
                        <a:rPr lang="fr-FR" sz="1050" baseline="0" dirty="0">
                          <a:effectLst/>
                        </a:rPr>
                        <a:t> </a:t>
                      </a:r>
                      <a:r>
                        <a:rPr lang="fr-FR" sz="1050" baseline="0" dirty="0" smtClean="0">
                          <a:effectLst/>
                        </a:rPr>
                        <a:t>:</a:t>
                      </a:r>
                      <a:r>
                        <a:rPr lang="fr-FR" sz="1050" dirty="0" smtClean="0">
                          <a:effectLst/>
                        </a:rPr>
                        <a:t> </a:t>
                      </a:r>
                      <a:r>
                        <a:rPr lang="fr-FR" sz="1050" dirty="0">
                          <a:effectLst/>
                        </a:rPr>
                        <a:t>capacités partielles</a:t>
                      </a:r>
                      <a:endParaRPr lang="fr-FR" sz="105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</a:rPr>
                        <a:t>Co+  : collaboration active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</a:rPr>
                        <a:t>Co± : collaboration ambivalente et favorable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</a:rPr>
                        <a:t>Co – : collaboration ambivalente et défavorable</a:t>
                      </a:r>
                      <a:endParaRPr lang="fr-FR" sz="105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bg1"/>
                          </a:solidFill>
                          <a:effectLst/>
                        </a:rPr>
                        <a:t>I -  </a:t>
                      </a:r>
                      <a:r>
                        <a:rPr lang="fr-FR" sz="105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FR" sz="1050" b="1" dirty="0">
                          <a:solidFill>
                            <a:schemeClr val="bg1"/>
                          </a:solidFill>
                          <a:effectLst/>
                        </a:rPr>
                        <a:t>: trouble d’implication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bg1"/>
                          </a:solidFill>
                          <a:effectLst/>
                        </a:rPr>
                        <a:t>I ±  : problème d’implication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bg1"/>
                          </a:solidFill>
                          <a:effectLst/>
                        </a:rPr>
                        <a:t>I +   : implication non problématique</a:t>
                      </a:r>
                      <a:endParaRPr lang="fr-FR" sz="105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2774950" y="3375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7" name="Groupe 6"/>
          <p:cNvGrpSpPr>
            <a:grpSpLocks/>
          </p:cNvGrpSpPr>
          <p:nvPr/>
        </p:nvGrpSpPr>
        <p:grpSpPr bwMode="auto">
          <a:xfrm>
            <a:off x="0" y="0"/>
            <a:ext cx="1588168" cy="938106"/>
            <a:chOff x="4768" y="5054"/>
            <a:chExt cx="1780" cy="1088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809" y="5054"/>
              <a:ext cx="1739" cy="1088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000" b="1"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8" y="5197"/>
              <a:ext cx="1699" cy="859"/>
              <a:chOff x="7283" y="4662"/>
              <a:chExt cx="1699" cy="859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7396" y="4662"/>
                <a:ext cx="457" cy="314"/>
              </a:xfrm>
              <a:prstGeom prst="wedgeRoundRectCallout">
                <a:avLst>
                  <a:gd name="adj1" fmla="val 51315"/>
                  <a:gd name="adj2" fmla="val 79616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Arial Narrow" panose="020B0606020202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1" name="AutoShape 9"/>
              <p:cNvCxnSpPr>
                <a:cxnSpLocks noChangeShapeType="1"/>
              </p:cNvCxnSpPr>
              <p:nvPr/>
            </p:nvCxnSpPr>
            <p:spPr bwMode="auto">
              <a:xfrm>
                <a:off x="8388" y="5169"/>
                <a:ext cx="0" cy="25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AutoShape 10"/>
              <p:cNvCxnSpPr>
                <a:cxnSpLocks noChangeShapeType="1"/>
              </p:cNvCxnSpPr>
              <p:nvPr/>
            </p:nvCxnSpPr>
            <p:spPr bwMode="auto">
              <a:xfrm>
                <a:off x="8492" y="5225"/>
                <a:ext cx="1" cy="25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11"/>
              <p:cNvCxnSpPr>
                <a:cxnSpLocks noChangeShapeType="1"/>
              </p:cNvCxnSpPr>
              <p:nvPr/>
            </p:nvCxnSpPr>
            <p:spPr bwMode="auto">
              <a:xfrm>
                <a:off x="8696" y="5139"/>
                <a:ext cx="0" cy="25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AutoShape 12"/>
              <p:cNvCxnSpPr>
                <a:cxnSpLocks noChangeShapeType="1"/>
              </p:cNvCxnSpPr>
              <p:nvPr/>
            </p:nvCxnSpPr>
            <p:spPr bwMode="auto">
              <a:xfrm>
                <a:off x="8797" y="5167"/>
                <a:ext cx="0" cy="25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AutoShape 13"/>
              <p:cNvCxnSpPr>
                <a:cxnSpLocks noChangeShapeType="1"/>
              </p:cNvCxnSpPr>
              <p:nvPr/>
            </p:nvCxnSpPr>
            <p:spPr bwMode="auto">
              <a:xfrm>
                <a:off x="8894" y="5114"/>
                <a:ext cx="0" cy="25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 rot="8093960">
                <a:off x="7875" y="4983"/>
                <a:ext cx="304" cy="10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7" name="AutoShape 15"/>
              <p:cNvSpPr>
                <a:spLocks noChangeArrowheads="1"/>
              </p:cNvSpPr>
              <p:nvPr/>
            </p:nvSpPr>
            <p:spPr bwMode="auto">
              <a:xfrm rot="261419">
                <a:off x="8106" y="4732"/>
                <a:ext cx="876" cy="536"/>
              </a:xfrm>
              <a:prstGeom prst="cloudCallout">
                <a:avLst>
                  <a:gd name="adj1" fmla="val -29185"/>
                  <a:gd name="adj2" fmla="val 12139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000" b="1">
                    <a:effectLst/>
                    <a:latin typeface="Arial Narrow" panose="020B0606020202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 rot="2944665">
                <a:off x="8199" y="4991"/>
                <a:ext cx="304" cy="9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>
                <a:off x="8053" y="4861"/>
                <a:ext cx="281" cy="364"/>
              </a:xfrm>
              <a:prstGeom prst="smileyFace">
                <a:avLst>
                  <a:gd name="adj" fmla="val 465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0" name="AutoShape 18"/>
              <p:cNvSpPr>
                <a:spLocks noChangeArrowheads="1"/>
              </p:cNvSpPr>
              <p:nvPr/>
            </p:nvSpPr>
            <p:spPr bwMode="auto">
              <a:xfrm rot="16200000">
                <a:off x="8312" y="5343"/>
                <a:ext cx="136" cy="132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1" name="AutoShape 19"/>
              <p:cNvSpPr>
                <a:spLocks noChangeArrowheads="1"/>
              </p:cNvSpPr>
              <p:nvPr/>
            </p:nvSpPr>
            <p:spPr bwMode="auto">
              <a:xfrm rot="16200000">
                <a:off x="8433" y="5387"/>
                <a:ext cx="136" cy="132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2" name="AutoShape 20"/>
              <p:cNvSpPr>
                <a:spLocks noChangeArrowheads="1"/>
              </p:cNvSpPr>
              <p:nvPr/>
            </p:nvSpPr>
            <p:spPr bwMode="auto">
              <a:xfrm rot="16200000">
                <a:off x="8631" y="5319"/>
                <a:ext cx="136" cy="132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3" name="AutoShape 21"/>
              <p:cNvSpPr>
                <a:spLocks noChangeArrowheads="1"/>
              </p:cNvSpPr>
              <p:nvPr/>
            </p:nvSpPr>
            <p:spPr bwMode="auto">
              <a:xfrm rot="16200000">
                <a:off x="8829" y="5251"/>
                <a:ext cx="136" cy="132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4" name="AutoShape 22"/>
              <p:cNvSpPr>
                <a:spLocks noChangeArrowheads="1"/>
              </p:cNvSpPr>
              <p:nvPr/>
            </p:nvSpPr>
            <p:spPr bwMode="auto">
              <a:xfrm rot="16200000">
                <a:off x="8747" y="5351"/>
                <a:ext cx="136" cy="132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7283" y="4662"/>
                <a:ext cx="687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800" b="1">
                    <a:effectLst/>
                    <a:latin typeface="Arial Narrow" panose="020B0606020202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Bêê !</a:t>
                </a:r>
                <a:endParaRPr lang="fr-FR" sz="1000" b="1"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774950" y="3832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altLang="fr-F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alt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235600"/>
              </p:ext>
            </p:extLst>
          </p:nvPr>
        </p:nvGraphicFramePr>
        <p:xfrm>
          <a:off x="2557669" y="278296"/>
          <a:ext cx="6872374" cy="6326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187"/>
                <a:gridCol w="3436187"/>
              </a:tblGrid>
              <a:tr h="410816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600" dirty="0" smtClean="0">
                          <a:effectLst/>
                        </a:rPr>
                        <a:t>RAPPORT </a:t>
                      </a:r>
                      <a:r>
                        <a:rPr lang="fr-FR" sz="1600" dirty="0">
                          <a:effectLst/>
                        </a:rPr>
                        <a:t>D’INFORMATION PREOCCUPANTE </a:t>
                      </a:r>
                      <a:r>
                        <a:rPr lang="fr-FR" sz="1600" dirty="0" smtClean="0">
                          <a:effectLst/>
                        </a:rPr>
                        <a:t>PRENATALE</a:t>
                      </a:r>
                      <a:r>
                        <a:rPr lang="fr-FR" sz="1800" dirty="0" smtClean="0">
                          <a:effectLst/>
                        </a:rPr>
                        <a:t>                                     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6729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Date </a:t>
                      </a:r>
                      <a:r>
                        <a:rPr lang="fr-FR" sz="1400" dirty="0">
                          <a:effectLst/>
                        </a:rPr>
                        <a:t>d’accouchement prévu : 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4546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Rédacteur</a:t>
                      </a:r>
                      <a:r>
                        <a:rPr lang="fr-FR" sz="1400" dirty="0">
                          <a:effectLst/>
                        </a:rPr>
                        <a:t> : </a:t>
                      </a: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fr-FR" sz="1400" dirty="0">
                        <a:effectLst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1285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 Couple </a:t>
                      </a: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parental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Future mère </a:t>
                      </a:r>
                      <a:endParaRPr lang="fr-FR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Mme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  <a:effectLst/>
                        </a:rPr>
                        <a:t>née le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demeurant </a:t>
                      </a:r>
                      <a:endParaRPr lang="fr-FR" sz="1400" dirty="0" smtClean="0">
                        <a:solidFill>
                          <a:schemeClr val="bg1"/>
                        </a:solidFill>
                        <a:effectLst/>
                        <a:sym typeface="Wingdings" panose="05000000000000000000" pitchFamily="2" charset="2"/>
                      </a:endParaRPr>
                    </a:p>
                  </a:txBody>
                  <a:tcPr marL="47600" marR="4760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Futur père 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né </a:t>
                      </a:r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le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</a:rPr>
                        <a:t>demeurant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>
                    <a:solidFill>
                      <a:schemeClr val="accent1"/>
                    </a:solidFill>
                  </a:tcPr>
                </a:tc>
              </a:tr>
              <a:tr h="479914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Situation </a:t>
                      </a:r>
                      <a:r>
                        <a:rPr lang="fr-FR" sz="1400" dirty="0">
                          <a:effectLst/>
                        </a:rPr>
                        <a:t>matrimoniale </a:t>
                      </a: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466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Autres </a:t>
                      </a:r>
                      <a:r>
                        <a:rPr lang="fr-FR" sz="1400" dirty="0">
                          <a:effectLst/>
                        </a:rPr>
                        <a:t>membres de la famille 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1867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Origine </a:t>
                      </a:r>
                      <a:r>
                        <a:rPr lang="fr-FR" sz="1400" dirty="0">
                          <a:effectLst/>
                        </a:rPr>
                        <a:t>de l’intervention </a:t>
                      </a: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7186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Mesures antérieures</a:t>
                      </a:r>
                      <a:endParaRPr lang="fr-FR" sz="1400" dirty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0951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Eléments </a:t>
                      </a:r>
                      <a:r>
                        <a:rPr lang="fr-FR" sz="1400" dirty="0">
                          <a:effectLst/>
                        </a:rPr>
                        <a:t>de </a:t>
                      </a:r>
                      <a:r>
                        <a:rPr lang="fr-FR" sz="1400" dirty="0" smtClean="0">
                          <a:effectLst/>
                        </a:rPr>
                        <a:t>contexte</a:t>
                      </a:r>
                      <a:endParaRPr lang="fr-FR" sz="1400" dirty="0">
                        <a:effectLst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0951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dirty="0" smtClean="0">
                          <a:effectLst/>
                        </a:rPr>
                        <a:t> Chronologie </a:t>
                      </a:r>
                      <a:r>
                        <a:rPr lang="fr-FR" sz="1400" dirty="0">
                          <a:effectLst/>
                        </a:rPr>
                        <a:t>des contacts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293">
                <a:tc gridSpan="2">
                  <a:txBody>
                    <a:bodyPr/>
                    <a:lstStyle/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fr-FR" sz="14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Intervenants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00" marR="4760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9" name="Image 1" descr="http://www.lavienne86.fr/uploads/Image/f5/IMF_100/GAB_CG86/4432_399_Logo-Departement-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41" y="736183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049713" y="2041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49713" y="24987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679941"/>
            <a:ext cx="9875520" cy="90971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Conclusion 1/4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1183" y="2489981"/>
            <a:ext cx="10832123" cy="339031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fr-FR" sz="2400" b="1" dirty="0" smtClean="0"/>
              <a:t>A </a:t>
            </a:r>
            <a:r>
              <a:rPr lang="fr-FR" sz="2400" b="1" dirty="0"/>
              <a:t>partir d’une information recueillie auprès de </a:t>
            </a:r>
            <a:r>
              <a:rPr lang="fr-FR" sz="2400" b="1" dirty="0">
                <a:solidFill>
                  <a:schemeClr val="accent5"/>
                </a:solidFill>
              </a:rPr>
              <a:t>Mme le </a:t>
            </a:r>
            <a:r>
              <a:rPr lang="fr-FR" sz="2400" b="1" dirty="0" smtClean="0">
                <a:solidFill>
                  <a:schemeClr val="accent5"/>
                </a:solidFill>
              </a:rPr>
              <a:t>Dr X, </a:t>
            </a:r>
            <a:r>
              <a:rPr lang="fr-FR" sz="2400" b="1" dirty="0">
                <a:solidFill>
                  <a:schemeClr val="accent5"/>
                </a:solidFill>
              </a:rPr>
              <a:t>psychiatre au CHHL, M. </a:t>
            </a:r>
            <a:r>
              <a:rPr lang="fr-FR" sz="2400" b="1" dirty="0" smtClean="0">
                <a:solidFill>
                  <a:schemeClr val="accent5"/>
                </a:solidFill>
              </a:rPr>
              <a:t>X, infirmier au CHHL, Mme X, tutrice, </a:t>
            </a:r>
            <a:r>
              <a:rPr lang="fr-FR" sz="2400" b="1" dirty="0">
                <a:solidFill>
                  <a:schemeClr val="accent5"/>
                </a:solidFill>
              </a:rPr>
              <a:t>Mme X</a:t>
            </a:r>
            <a:r>
              <a:rPr lang="fr-FR" sz="2400" b="1" dirty="0" smtClean="0">
                <a:solidFill>
                  <a:schemeClr val="accent5"/>
                </a:solidFill>
              </a:rPr>
              <a:t>, </a:t>
            </a:r>
            <a:r>
              <a:rPr lang="fr-FR" sz="2400" b="1" dirty="0">
                <a:solidFill>
                  <a:schemeClr val="accent5"/>
                </a:solidFill>
              </a:rPr>
              <a:t>référente éducative ASE, M. le Dr X</a:t>
            </a:r>
            <a:r>
              <a:rPr lang="fr-FR" sz="2400" b="1" dirty="0" smtClean="0">
                <a:solidFill>
                  <a:schemeClr val="accent5"/>
                </a:solidFill>
              </a:rPr>
              <a:t>, </a:t>
            </a:r>
            <a:r>
              <a:rPr lang="fr-FR" sz="2400" b="1" dirty="0">
                <a:solidFill>
                  <a:schemeClr val="accent5"/>
                </a:solidFill>
              </a:rPr>
              <a:t>pédopsychiatre à l’AFT, Mme X</a:t>
            </a:r>
            <a:r>
              <a:rPr lang="fr-FR" sz="2400" b="1" dirty="0" smtClean="0">
                <a:solidFill>
                  <a:schemeClr val="accent5"/>
                </a:solidFill>
              </a:rPr>
              <a:t>, </a:t>
            </a:r>
            <a:r>
              <a:rPr lang="fr-FR" sz="2400" b="1" dirty="0">
                <a:solidFill>
                  <a:schemeClr val="accent5"/>
                </a:solidFill>
              </a:rPr>
              <a:t>puéricultrice en PMI, Mme le Dr X</a:t>
            </a:r>
            <a:r>
              <a:rPr lang="fr-FR" sz="2400" b="1" dirty="0" smtClean="0">
                <a:solidFill>
                  <a:schemeClr val="accent5"/>
                </a:solidFill>
              </a:rPr>
              <a:t>, </a:t>
            </a:r>
            <a:r>
              <a:rPr lang="fr-FR" sz="2400" b="1" dirty="0">
                <a:solidFill>
                  <a:schemeClr val="accent5"/>
                </a:solidFill>
              </a:rPr>
              <a:t>gynécologue </a:t>
            </a:r>
            <a:r>
              <a:rPr lang="fr-FR" sz="2400" b="1" dirty="0" smtClean="0">
                <a:solidFill>
                  <a:schemeClr val="accent5"/>
                </a:solidFill>
              </a:rPr>
              <a:t>libérale,</a:t>
            </a:r>
            <a:endParaRPr lang="fr-FR" sz="2400" b="1" dirty="0">
              <a:solidFill>
                <a:schemeClr val="accent5"/>
              </a:solidFill>
            </a:endParaRPr>
          </a:p>
          <a:p>
            <a:pPr marL="45720" indent="0">
              <a:buNone/>
            </a:pPr>
            <a:r>
              <a:rPr lang="fr-FR" sz="2400" b="1" dirty="0" smtClean="0"/>
              <a:t>en </a:t>
            </a:r>
            <a:r>
              <a:rPr lang="fr-FR" sz="2400" b="1" dirty="0"/>
              <a:t>fonction des dispositions de loi du 5 mars 2007 réformant la protection de l’enfance et des définitions de l’enfance en danger en vigueur dans les sciences </a:t>
            </a:r>
            <a:r>
              <a:rPr lang="fr-FR" sz="2400" b="1" dirty="0" smtClean="0"/>
              <a:t>sociales,</a:t>
            </a:r>
          </a:p>
        </p:txBody>
      </p:sp>
    </p:spTree>
    <p:extLst>
      <p:ext uri="{BB962C8B-B14F-4D97-AF65-F5344CB8AC3E}">
        <p14:creationId xmlns:p14="http://schemas.microsoft.com/office/powerpoint/2010/main" val="423840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72946"/>
            <a:ext cx="10571998" cy="970450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E</a:t>
            </a:r>
            <a:r>
              <a:rPr lang="fr-FR" b="1" dirty="0" smtClean="0">
                <a:solidFill>
                  <a:schemeClr val="accent5"/>
                </a:solidFill>
              </a:rPr>
              <a:t>valuation du danger en </a:t>
            </a:r>
            <a:r>
              <a:rPr lang="fr-FR" b="1" dirty="0">
                <a:solidFill>
                  <a:schemeClr val="accent5"/>
                </a:solidFill>
              </a:rPr>
              <a:t>prénatal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26" y="1635614"/>
            <a:ext cx="11951595" cy="49197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b="1" dirty="0" smtClean="0"/>
              <a:t>Travail </a:t>
            </a:r>
            <a:r>
              <a:rPr lang="fr-FR" sz="2800" b="1" dirty="0"/>
              <a:t>de </a:t>
            </a:r>
            <a:r>
              <a:rPr lang="fr-FR" sz="2800" b="1" dirty="0" smtClean="0"/>
              <a:t>recherche-action 2014-2016</a:t>
            </a:r>
          </a:p>
          <a:p>
            <a:pPr marL="0" indent="0">
              <a:buNone/>
            </a:pPr>
            <a:endParaRPr lang="fr-FR" sz="3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rgbClr val="FF0000"/>
                </a:solidFill>
              </a:rPr>
              <a:t>  </a:t>
            </a:r>
            <a:r>
              <a:rPr lang="fr-FR" sz="2800" b="1" dirty="0" smtClean="0"/>
              <a:t>Création d’une </a:t>
            </a:r>
            <a:r>
              <a:rPr lang="fr-FR" sz="2800" b="1" dirty="0">
                <a:solidFill>
                  <a:srgbClr val="FF9933"/>
                </a:solidFill>
              </a:rPr>
              <a:t>méthode d’évaluation </a:t>
            </a:r>
            <a:r>
              <a:rPr lang="fr-FR" sz="2800" b="1" dirty="0"/>
              <a:t>et d’une </a:t>
            </a:r>
            <a:r>
              <a:rPr lang="fr-FR" sz="2800" b="1" dirty="0">
                <a:solidFill>
                  <a:srgbClr val="FF9933"/>
                </a:solidFill>
              </a:rPr>
              <a:t>trame </a:t>
            </a:r>
            <a:r>
              <a:rPr lang="fr-FR" sz="2800" b="1" dirty="0" smtClean="0">
                <a:solidFill>
                  <a:srgbClr val="FF9933"/>
                </a:solidFill>
              </a:rPr>
              <a:t>de rapport d’Information Préoccupante Prénatale </a:t>
            </a:r>
            <a:r>
              <a:rPr lang="fr-FR" sz="2800" b="1" dirty="0">
                <a:solidFill>
                  <a:srgbClr val="FF9933"/>
                </a:solidFill>
              </a:rPr>
              <a:t>à destination </a:t>
            </a:r>
            <a:r>
              <a:rPr lang="fr-FR" sz="2800" b="1" dirty="0" smtClean="0">
                <a:solidFill>
                  <a:srgbClr val="FF9933"/>
                </a:solidFill>
              </a:rPr>
              <a:t>judiciaire</a:t>
            </a:r>
          </a:p>
          <a:p>
            <a:pPr marL="0" indent="0">
              <a:buNone/>
            </a:pPr>
            <a:endParaRPr lang="fr-FR" sz="3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 smtClean="0"/>
              <a:t>Pôle prénatal de PMI + Expert en méthodologie de l’évaluation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 smtClean="0"/>
              <a:t>Avec Juge des enfants + Responsable territoire </a:t>
            </a:r>
            <a:r>
              <a:rPr lang="fr-FR" sz="2400" dirty="0"/>
              <a:t>ASE + </a:t>
            </a:r>
            <a:r>
              <a:rPr lang="fr-FR" sz="2400" dirty="0" smtClean="0"/>
              <a:t>Cellule de Recueil des Informations Préoccupantes </a:t>
            </a:r>
            <a:r>
              <a:rPr lang="fr-FR" sz="2400" dirty="0"/>
              <a:t>+ </a:t>
            </a:r>
            <a:r>
              <a:rPr lang="fr-FR" sz="2400" dirty="0" smtClean="0"/>
              <a:t>Responsable Maison Départementale de la Solidarité + Coordinatrice PMI-ASE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400" dirty="0" smtClean="0"/>
              <a:t>Journée de travail pluridisciplinaire avec psychiatres et psychologues pour affiner les critères « santé mentale » </a:t>
            </a:r>
            <a:endParaRPr lang="fr-FR" sz="1050" dirty="0" smtClean="0"/>
          </a:p>
          <a:p>
            <a:pPr marL="0" indent="0" algn="ctr">
              <a:buNone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→ </a:t>
            </a:r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</a:rPr>
              <a:t>Equipe du pôle prénatal de PMI formée pour évaluer le danger en prénatal</a:t>
            </a:r>
          </a:p>
        </p:txBody>
      </p:sp>
    </p:spTree>
    <p:extLst>
      <p:ext uri="{BB962C8B-B14F-4D97-AF65-F5344CB8AC3E}">
        <p14:creationId xmlns:p14="http://schemas.microsoft.com/office/powerpoint/2010/main" val="154765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468929"/>
            <a:ext cx="9875520" cy="90971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Conclusion 2/4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9829" y="1674064"/>
            <a:ext cx="11437034" cy="4600135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fr-FR" sz="2000" b="1" dirty="0" smtClean="0"/>
              <a:t>étant </a:t>
            </a:r>
            <a:r>
              <a:rPr lang="fr-FR" sz="2000" b="1" dirty="0"/>
              <a:t>donné </a:t>
            </a:r>
            <a:r>
              <a:rPr lang="fr-FR" sz="2000" b="1" u="sng" dirty="0"/>
              <a:t>la problématique liée à la disposition parentale de la femme enceinte</a:t>
            </a:r>
            <a:r>
              <a:rPr lang="fr-FR" sz="2000" b="1" dirty="0"/>
              <a:t>, </a:t>
            </a:r>
            <a:r>
              <a:rPr lang="fr-FR" sz="2000" b="1" dirty="0">
                <a:solidFill>
                  <a:srgbClr val="FF0000"/>
                </a:solidFill>
              </a:rPr>
              <a:t>de gravité majeure</a:t>
            </a:r>
            <a:r>
              <a:rPr lang="fr-FR" sz="2000" b="1" dirty="0"/>
              <a:t>, consistant dans </a:t>
            </a:r>
            <a:r>
              <a:rPr lang="fr-FR" sz="2000" b="1" dirty="0">
                <a:solidFill>
                  <a:schemeClr val="accent5"/>
                </a:solidFill>
              </a:rPr>
              <a:t>une pathologie psychiatrique grave nécessitant une hospitalisation sous contrainte séquentielle de longue durée assortie d’une </a:t>
            </a:r>
            <a:r>
              <a:rPr lang="fr-FR" sz="2000" b="1" dirty="0" smtClean="0">
                <a:solidFill>
                  <a:schemeClr val="accent5"/>
                </a:solidFill>
              </a:rPr>
              <a:t>vulnérabilité,</a:t>
            </a:r>
          </a:p>
          <a:p>
            <a:pPr marL="45720" indent="0">
              <a:buNone/>
            </a:pPr>
            <a:r>
              <a:rPr lang="fr-FR" sz="2000" b="1" dirty="0" smtClean="0"/>
              <a:t>étant </a:t>
            </a:r>
            <a:r>
              <a:rPr lang="fr-FR" sz="2000" b="1" dirty="0"/>
              <a:t>donné </a:t>
            </a:r>
            <a:r>
              <a:rPr lang="fr-FR" sz="2000" b="1" u="sng" dirty="0"/>
              <a:t>la problématique liée à la disposition parentale du futur père</a:t>
            </a:r>
            <a:r>
              <a:rPr lang="fr-FR" sz="2000" b="1" dirty="0"/>
              <a:t>, </a:t>
            </a:r>
            <a:r>
              <a:rPr lang="fr-FR" sz="2000" b="1" dirty="0">
                <a:solidFill>
                  <a:srgbClr val="FF0000"/>
                </a:solidFill>
              </a:rPr>
              <a:t>de gravité majeure</a:t>
            </a:r>
            <a:r>
              <a:rPr lang="fr-FR" sz="2000" b="1" dirty="0"/>
              <a:t>, consistant dans </a:t>
            </a:r>
            <a:r>
              <a:rPr lang="fr-FR" sz="2000" b="1" dirty="0">
                <a:solidFill>
                  <a:schemeClr val="accent5"/>
                </a:solidFill>
              </a:rPr>
              <a:t>un trouble majeur de la personnalité avec agressivité et passages à l’acte violents,</a:t>
            </a:r>
          </a:p>
          <a:p>
            <a:pPr marL="45720" indent="0">
              <a:buNone/>
            </a:pPr>
            <a:r>
              <a:rPr lang="fr-FR" sz="2000" b="1" dirty="0"/>
              <a:t>étant donné </a:t>
            </a:r>
            <a:r>
              <a:rPr lang="fr-FR" sz="2000" b="1" u="sng" dirty="0"/>
              <a:t>la problématique liée à la fonction parentale</a:t>
            </a:r>
            <a:r>
              <a:rPr lang="fr-FR" sz="2000" b="1" dirty="0"/>
              <a:t>, </a:t>
            </a:r>
            <a:r>
              <a:rPr lang="fr-FR" sz="2000" b="1" dirty="0">
                <a:solidFill>
                  <a:srgbClr val="FF0000"/>
                </a:solidFill>
              </a:rPr>
              <a:t>de gravité destructive</a:t>
            </a:r>
            <a:r>
              <a:rPr lang="fr-FR" sz="2000" b="1" dirty="0"/>
              <a:t>, consistant dans </a:t>
            </a:r>
            <a:r>
              <a:rPr lang="fr-FR" sz="2000" b="1" dirty="0">
                <a:solidFill>
                  <a:schemeClr val="accent5"/>
                </a:solidFill>
              </a:rPr>
              <a:t>des dysfonctionnements majeurs ayant conduit à un placement du fils ainé </a:t>
            </a:r>
            <a:r>
              <a:rPr lang="fr-FR" sz="2000" b="1" dirty="0" smtClean="0">
                <a:solidFill>
                  <a:schemeClr val="accent5"/>
                </a:solidFill>
              </a:rPr>
              <a:t>à l’âge de 3 semaines avec </a:t>
            </a:r>
            <a:r>
              <a:rPr lang="fr-FR" sz="2000" b="1" dirty="0">
                <a:solidFill>
                  <a:schemeClr val="accent5"/>
                </a:solidFill>
              </a:rPr>
              <a:t>suspension des droits de visite assortis de troubles majeurs du développement,</a:t>
            </a:r>
          </a:p>
          <a:p>
            <a:pPr marL="45720" indent="0">
              <a:buNone/>
            </a:pPr>
            <a:r>
              <a:rPr lang="fr-FR" sz="2000" b="1" dirty="0"/>
              <a:t>étant donné </a:t>
            </a:r>
            <a:r>
              <a:rPr lang="fr-FR" sz="2000" b="1" u="sng" dirty="0"/>
              <a:t>la problématique liée à la relation du couple</a:t>
            </a:r>
            <a:r>
              <a:rPr lang="fr-FR" sz="2000" b="1" dirty="0"/>
              <a:t>, </a:t>
            </a:r>
            <a:r>
              <a:rPr lang="fr-FR" sz="2000" b="1" dirty="0">
                <a:solidFill>
                  <a:srgbClr val="FF0000"/>
                </a:solidFill>
              </a:rPr>
              <a:t>de gravité majeure</a:t>
            </a:r>
            <a:r>
              <a:rPr lang="fr-FR" sz="2000" b="1" dirty="0"/>
              <a:t>, consistant dans </a:t>
            </a:r>
            <a:r>
              <a:rPr lang="fr-FR" sz="2000" b="1" dirty="0">
                <a:solidFill>
                  <a:schemeClr val="accent5"/>
                </a:solidFill>
              </a:rPr>
              <a:t>une relation d’emprise du futur père sur la future mère ainsi que dans des conflits et des violences verbales réciproques,</a:t>
            </a:r>
          </a:p>
          <a:p>
            <a:pPr marL="45720" indent="0">
              <a:buNone/>
            </a:pPr>
            <a:r>
              <a:rPr lang="fr-FR" sz="2000" b="1" dirty="0"/>
              <a:t>étant donné </a:t>
            </a:r>
            <a:r>
              <a:rPr lang="fr-FR" sz="2000" b="1" u="sng" dirty="0"/>
              <a:t>la problématique liée à l’environnement </a:t>
            </a:r>
            <a:r>
              <a:rPr lang="fr-FR" sz="2000" b="1" u="sng" dirty="0" smtClean="0"/>
              <a:t>familial et social</a:t>
            </a:r>
            <a:r>
              <a:rPr lang="fr-FR" sz="2000" b="1" dirty="0" smtClean="0"/>
              <a:t>, </a:t>
            </a:r>
            <a:r>
              <a:rPr lang="fr-FR" sz="2000" b="1" dirty="0" smtClean="0">
                <a:solidFill>
                  <a:srgbClr val="FFC000"/>
                </a:solidFill>
              </a:rPr>
              <a:t>de gravité significative</a:t>
            </a:r>
            <a:r>
              <a:rPr lang="fr-FR" sz="2000" b="1" dirty="0" smtClean="0"/>
              <a:t>, </a:t>
            </a:r>
            <a:r>
              <a:rPr lang="fr-FR" sz="2000" b="1" dirty="0"/>
              <a:t>consistant dans </a:t>
            </a:r>
            <a:r>
              <a:rPr lang="fr-FR" sz="2000" b="1" dirty="0">
                <a:solidFill>
                  <a:schemeClr val="accent5"/>
                </a:solidFill>
              </a:rPr>
              <a:t>un entourage familial </a:t>
            </a:r>
            <a:r>
              <a:rPr lang="fr-FR" sz="2000" b="1" dirty="0" smtClean="0">
                <a:solidFill>
                  <a:schemeClr val="accent5"/>
                </a:solidFill>
              </a:rPr>
              <a:t>peu fiable et un entourage social sporadique,</a:t>
            </a:r>
            <a:endParaRPr lang="fr-FR" sz="2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806549"/>
            <a:ext cx="9875520" cy="90971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Conclusion 3/4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370" y="2180491"/>
            <a:ext cx="11197883" cy="4107766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fr-FR" sz="1800" b="1" dirty="0" smtClean="0"/>
          </a:p>
          <a:p>
            <a:pPr marL="45720" indent="0">
              <a:buNone/>
            </a:pPr>
            <a:r>
              <a:rPr lang="fr-FR" sz="2400" b="1" dirty="0" smtClean="0"/>
              <a:t>étant </a:t>
            </a:r>
            <a:r>
              <a:rPr lang="fr-FR" sz="2400" b="1" dirty="0"/>
              <a:t>donné </a:t>
            </a:r>
            <a:r>
              <a:rPr lang="fr-FR" sz="2400" b="1" dirty="0">
                <a:solidFill>
                  <a:srgbClr val="00B050"/>
                </a:solidFill>
              </a:rPr>
              <a:t>les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00B050"/>
                </a:solidFill>
              </a:rPr>
              <a:t>capacités partielles </a:t>
            </a:r>
            <a:r>
              <a:rPr lang="fr-FR" sz="2400" b="1" u="sng" dirty="0"/>
              <a:t>liées à la disposition parentale de la femme enceinte</a:t>
            </a:r>
            <a:r>
              <a:rPr lang="fr-FR" sz="2400" b="1" dirty="0"/>
              <a:t> consistant dans </a:t>
            </a:r>
            <a:r>
              <a:rPr lang="fr-FR" sz="2400" b="1" dirty="0">
                <a:solidFill>
                  <a:schemeClr val="accent5"/>
                </a:solidFill>
              </a:rPr>
              <a:t>une grossesse désirée et suivie régulièrement</a:t>
            </a:r>
            <a:r>
              <a:rPr lang="fr-FR" sz="2400" b="1" dirty="0"/>
              <a:t>,</a:t>
            </a:r>
          </a:p>
          <a:p>
            <a:pPr marL="45720" indent="0">
              <a:buNone/>
            </a:pPr>
            <a:r>
              <a:rPr lang="fr-FR" sz="2400" b="1" dirty="0"/>
              <a:t>étant donné </a:t>
            </a:r>
            <a:r>
              <a:rPr lang="fr-FR" sz="2400" b="1" dirty="0">
                <a:solidFill>
                  <a:srgbClr val="00B050"/>
                </a:solidFill>
              </a:rPr>
              <a:t>les capacités </a:t>
            </a:r>
            <a:r>
              <a:rPr lang="fr-FR" sz="2400" b="1" dirty="0" smtClean="0">
                <a:solidFill>
                  <a:srgbClr val="00B050"/>
                </a:solidFill>
              </a:rPr>
              <a:t>majeures </a:t>
            </a:r>
            <a:r>
              <a:rPr lang="fr-FR" sz="2400" b="1" u="sng" dirty="0"/>
              <a:t>liées à </a:t>
            </a:r>
            <a:r>
              <a:rPr lang="fr-FR" sz="2400" b="1" u="sng" dirty="0" smtClean="0"/>
              <a:t>l’environnement matériel </a:t>
            </a:r>
            <a:r>
              <a:rPr lang="fr-FR" sz="2400" b="1" dirty="0" smtClean="0"/>
              <a:t>consistant </a:t>
            </a:r>
            <a:r>
              <a:rPr lang="fr-FR" sz="2400" b="1" dirty="0"/>
              <a:t>dans </a:t>
            </a:r>
            <a:r>
              <a:rPr lang="fr-FR" sz="2400" b="1" dirty="0" smtClean="0">
                <a:solidFill>
                  <a:schemeClr val="accent5"/>
                </a:solidFill>
              </a:rPr>
              <a:t>des revenus stables du futur père et un logement adapté à l’accueil de l’enfant</a:t>
            </a:r>
            <a:r>
              <a:rPr lang="fr-FR" sz="2400" b="1" dirty="0" smtClean="0"/>
              <a:t>,</a:t>
            </a:r>
          </a:p>
          <a:p>
            <a:pPr marL="45720" indent="0">
              <a:buNone/>
            </a:pPr>
            <a:endParaRPr lang="fr-FR" sz="2400" b="1" dirty="0"/>
          </a:p>
          <a:p>
            <a:pPr marL="45720" indent="0">
              <a:buNone/>
            </a:pPr>
            <a:r>
              <a:rPr lang="fr-FR" sz="2400" b="1" dirty="0"/>
              <a:t>étant donné </a:t>
            </a:r>
            <a:r>
              <a:rPr lang="fr-FR" sz="2400" b="1" u="sng" dirty="0"/>
              <a:t>nos interrogations </a:t>
            </a:r>
            <a:r>
              <a:rPr lang="fr-FR" sz="2400" b="1" dirty="0" smtClean="0"/>
              <a:t>sur </a:t>
            </a:r>
            <a:r>
              <a:rPr lang="fr-FR" sz="2400" b="1" dirty="0">
                <a:solidFill>
                  <a:schemeClr val="accent5"/>
                </a:solidFill>
              </a:rPr>
              <a:t>l’investissement du futur </a:t>
            </a:r>
            <a:r>
              <a:rPr lang="fr-FR" sz="2400" b="1" dirty="0" smtClean="0">
                <a:solidFill>
                  <a:schemeClr val="accent5"/>
                </a:solidFill>
              </a:rPr>
              <a:t>père auprès de l’enfant </a:t>
            </a:r>
            <a:r>
              <a:rPr lang="fr-FR" sz="2400" b="1" dirty="0">
                <a:solidFill>
                  <a:schemeClr val="accent5"/>
                </a:solidFill>
              </a:rPr>
              <a:t>à naître</a:t>
            </a:r>
            <a:r>
              <a:rPr lang="fr-FR" sz="2400" b="1" dirty="0" smtClean="0"/>
              <a:t>, </a:t>
            </a:r>
            <a:endParaRPr lang="fr-FR" sz="2400" b="1" dirty="0"/>
          </a:p>
          <a:p>
            <a:pPr marL="45720" indent="0">
              <a:buNone/>
            </a:pP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82616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7963" y="1463042"/>
            <a:ext cx="11422965" cy="512064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b="1" dirty="0" smtClean="0"/>
              <a:t>après </a:t>
            </a:r>
            <a:r>
              <a:rPr lang="fr-FR" b="1" dirty="0"/>
              <a:t>examen des dysfonctionnements et ressources observés, nous estimons, sous réserve d’informations complémentaires, que l’enfant à naître </a:t>
            </a:r>
            <a:r>
              <a:rPr lang="fr-FR" b="1" dirty="0">
                <a:solidFill>
                  <a:schemeClr val="accent5"/>
                </a:solidFill>
              </a:rPr>
              <a:t>sera exposé à un </a:t>
            </a:r>
            <a:r>
              <a:rPr lang="fr-FR" b="1" dirty="0">
                <a:solidFill>
                  <a:srgbClr val="FF0000"/>
                </a:solidFill>
              </a:rPr>
              <a:t>risque de danger de gravité destructive dès la naissance </a:t>
            </a:r>
            <a:r>
              <a:rPr lang="fr-FR" b="1" dirty="0">
                <a:solidFill>
                  <a:schemeClr val="accent5"/>
                </a:solidFill>
              </a:rPr>
              <a:t>non contrebalancé par les </a:t>
            </a:r>
            <a:r>
              <a:rPr lang="fr-FR" b="1" dirty="0" smtClean="0">
                <a:solidFill>
                  <a:schemeClr val="accent5"/>
                </a:solidFill>
              </a:rPr>
              <a:t>capacités majeures liées à l’environnement matériel et par les capacités </a:t>
            </a:r>
            <a:r>
              <a:rPr lang="fr-FR" b="1" dirty="0">
                <a:solidFill>
                  <a:schemeClr val="accent5"/>
                </a:solidFill>
              </a:rPr>
              <a:t>partielles de la future mère</a:t>
            </a:r>
            <a:r>
              <a:rPr lang="fr-FR" b="1" dirty="0"/>
              <a:t>,</a:t>
            </a:r>
          </a:p>
          <a:p>
            <a:pPr marL="45720" indent="0">
              <a:buNone/>
            </a:pPr>
            <a:r>
              <a:rPr lang="fr-FR" b="1" dirty="0" smtClean="0"/>
              <a:t>compte-tenu </a:t>
            </a:r>
            <a:r>
              <a:rPr lang="fr-FR" b="1" dirty="0"/>
              <a:t>d’une collaboration parentale </a:t>
            </a:r>
            <a:r>
              <a:rPr lang="fr-FR" b="1" dirty="0">
                <a:solidFill>
                  <a:schemeClr val="accent5"/>
                </a:solidFill>
              </a:rPr>
              <a:t>défavorable </a:t>
            </a:r>
            <a:r>
              <a:rPr lang="fr-FR" b="1" dirty="0"/>
              <a:t>à l’enfant à naître consistant dans </a:t>
            </a:r>
            <a:r>
              <a:rPr lang="fr-FR" b="1" dirty="0">
                <a:solidFill>
                  <a:schemeClr val="accent5"/>
                </a:solidFill>
              </a:rPr>
              <a:t>un déni massif des difficultés et un rejet des soutiens proposés</a:t>
            </a:r>
            <a:r>
              <a:rPr lang="fr-FR" b="1" dirty="0"/>
              <a:t>,</a:t>
            </a:r>
          </a:p>
          <a:p>
            <a:pPr marL="45720" indent="0">
              <a:buNone/>
            </a:pPr>
            <a:r>
              <a:rPr lang="fr-FR" b="1" dirty="0" smtClean="0"/>
              <a:t>notant </a:t>
            </a:r>
            <a:r>
              <a:rPr lang="fr-FR" b="1" dirty="0"/>
              <a:t>que </a:t>
            </a:r>
            <a:r>
              <a:rPr lang="fr-FR" b="1" dirty="0">
                <a:solidFill>
                  <a:schemeClr val="accent5"/>
                </a:solidFill>
              </a:rPr>
              <a:t>les différents professionnels constatent des menaces graves et récurrentes à leur encontre</a:t>
            </a:r>
            <a:r>
              <a:rPr lang="fr-FR" b="1" dirty="0"/>
              <a:t>,</a:t>
            </a:r>
          </a:p>
          <a:p>
            <a:pPr marL="45720" indent="0">
              <a:buNone/>
            </a:pPr>
            <a:r>
              <a:rPr lang="fr-FR" b="1" dirty="0" smtClean="0"/>
              <a:t>nous </a:t>
            </a:r>
            <a:r>
              <a:rPr lang="fr-FR" b="1" dirty="0"/>
              <a:t>indiquons </a:t>
            </a:r>
            <a:r>
              <a:rPr lang="fr-FR" b="1" dirty="0">
                <a:solidFill>
                  <a:schemeClr val="accent5"/>
                </a:solidFill>
              </a:rPr>
              <a:t>un placement de l’enfant dès sa naissance avec une orientation vers l’Accueil </a:t>
            </a:r>
            <a:r>
              <a:rPr lang="fr-FR" b="1" dirty="0" smtClean="0">
                <a:solidFill>
                  <a:schemeClr val="accent5"/>
                </a:solidFill>
              </a:rPr>
              <a:t>Familial Thérapeutique dès que possible</a:t>
            </a:r>
            <a:r>
              <a:rPr lang="fr-FR" b="1" dirty="0" smtClean="0"/>
              <a:t>,</a:t>
            </a:r>
            <a:endParaRPr lang="fr-FR" b="1" dirty="0"/>
          </a:p>
          <a:p>
            <a:pPr marL="45720" indent="0">
              <a:buNone/>
            </a:pPr>
            <a:r>
              <a:rPr lang="fr-FR" b="1" dirty="0" smtClean="0"/>
              <a:t>nous </a:t>
            </a:r>
            <a:r>
              <a:rPr lang="fr-FR" b="1" dirty="0"/>
              <a:t>précisons que les futurs parents seront informés du contenu du rapport </a:t>
            </a:r>
            <a:r>
              <a:rPr lang="fr-FR" b="1" dirty="0">
                <a:solidFill>
                  <a:schemeClr val="accent5"/>
                </a:solidFill>
              </a:rPr>
              <a:t>le </a:t>
            </a:r>
            <a:r>
              <a:rPr lang="fr-FR" b="1" dirty="0" smtClean="0">
                <a:solidFill>
                  <a:schemeClr val="accent5"/>
                </a:solidFill>
              </a:rPr>
              <a:t>12 juin 2018</a:t>
            </a:r>
            <a:r>
              <a:rPr lang="fr-FR" b="1" dirty="0" smtClean="0"/>
              <a:t>.</a:t>
            </a:r>
            <a:r>
              <a:rPr lang="fr-FR" dirty="0"/>
              <a:t> </a:t>
            </a:r>
            <a:endParaRPr lang="fr-FR" b="1" dirty="0"/>
          </a:p>
          <a:p>
            <a:pPr marL="45720" indent="0">
              <a:lnSpc>
                <a:spcPct val="100000"/>
              </a:lnSpc>
              <a:buNone/>
            </a:pPr>
            <a:endParaRPr lang="fr-FR" sz="400" b="1" dirty="0" smtClean="0"/>
          </a:p>
          <a:p>
            <a:pPr marL="45720" indent="0">
              <a:lnSpc>
                <a:spcPct val="100000"/>
              </a:lnSpc>
              <a:buNone/>
            </a:pPr>
            <a:r>
              <a:rPr lang="fr-FR" b="1" dirty="0" smtClean="0"/>
              <a:t>Mme </a:t>
            </a:r>
            <a:r>
              <a:rPr lang="fr-FR" b="1" dirty="0"/>
              <a:t>le Dr </a:t>
            </a:r>
            <a:r>
              <a:rPr lang="fr-FR" b="1" dirty="0" smtClean="0"/>
              <a:t>X, Médecin </a:t>
            </a:r>
            <a:r>
              <a:rPr lang="fr-FR" b="1" dirty="0"/>
              <a:t>coordonnateur de PMI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43000" y="398584"/>
            <a:ext cx="9875520" cy="93784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Conclusion 4/4</a:t>
            </a:r>
            <a:endParaRPr lang="fr-F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6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8641" y="1702191"/>
            <a:ext cx="11014011" cy="4867421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9933"/>
                </a:solidFill>
              </a:rPr>
              <a:t>Relecture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9933"/>
                </a:solidFill>
              </a:rPr>
              <a:t>conjointe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9933"/>
                </a:solidFill>
              </a:rPr>
              <a:t>sage-femme-gynécologue PMI </a:t>
            </a:r>
          </a:p>
          <a:p>
            <a:pPr lvl="1"/>
            <a:r>
              <a:rPr lang="fr-FR" sz="2600" b="1" dirty="0"/>
              <a:t>V</a:t>
            </a:r>
            <a:r>
              <a:rPr lang="fr-FR" sz="2600" b="1" dirty="0" smtClean="0"/>
              <a:t>alidité des faits</a:t>
            </a:r>
          </a:p>
          <a:p>
            <a:pPr lvl="1"/>
            <a:r>
              <a:rPr lang="fr-FR" sz="2600" b="1" dirty="0"/>
              <a:t>C</a:t>
            </a:r>
            <a:r>
              <a:rPr lang="fr-FR" sz="2600" b="1" dirty="0" smtClean="0"/>
              <a:t>oncordance faits / diagnostics / préconisations</a:t>
            </a:r>
            <a:endParaRPr lang="fr-FR" sz="2600" b="1" dirty="0"/>
          </a:p>
          <a:p>
            <a:r>
              <a:rPr lang="fr-FR" sz="2800" b="1" dirty="0" smtClean="0"/>
              <a:t> Mise en page par la secrétaire du pôle prénatal</a:t>
            </a:r>
          </a:p>
          <a:p>
            <a:r>
              <a:rPr lang="fr-FR" sz="2800" b="1" dirty="0" smtClean="0"/>
              <a:t> Signature et paraphe</a:t>
            </a:r>
            <a:endParaRPr lang="fr-FR" sz="2800" b="1" dirty="0"/>
          </a:p>
          <a:p>
            <a:r>
              <a:rPr lang="fr-FR" sz="2800" b="1" dirty="0" smtClean="0"/>
              <a:t> Envoi à la </a:t>
            </a:r>
            <a:r>
              <a:rPr lang="fr-FR" sz="2800" b="1" dirty="0">
                <a:solidFill>
                  <a:srgbClr val="FF9933"/>
                </a:solidFill>
              </a:rPr>
              <a:t>CRIP</a:t>
            </a:r>
            <a:r>
              <a:rPr lang="fr-FR" sz="2800" b="1" dirty="0"/>
              <a:t> avec demande de transmission </a:t>
            </a:r>
            <a:r>
              <a:rPr lang="fr-FR" sz="2800" b="1" dirty="0" smtClean="0"/>
              <a:t>judiciaire</a:t>
            </a:r>
          </a:p>
          <a:p>
            <a:pPr marL="45720" indent="0">
              <a:buNone/>
            </a:pPr>
            <a:r>
              <a:rPr lang="fr-FR" sz="2800" b="1" dirty="0" smtClean="0"/>
              <a:t>	</a:t>
            </a:r>
            <a:r>
              <a:rPr lang="fr-FR" sz="2800" b="1" dirty="0" smtClean="0">
                <a:solidFill>
                  <a:srgbClr val="FF0000"/>
                </a:solidFill>
              </a:rPr>
              <a:t> Délai: au plus tard 1 mois avant le terme prévu </a:t>
            </a:r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b="1" dirty="0" smtClean="0">
                <a:solidFill>
                  <a:srgbClr val="FF9933"/>
                </a:solidFill>
              </a:rPr>
              <a:t> </a:t>
            </a:r>
            <a:r>
              <a:rPr lang="fr-FR" sz="2800" b="1" dirty="0" smtClean="0"/>
              <a:t>Envoi de l’IP Prénatale aux </a:t>
            </a:r>
            <a:r>
              <a:rPr lang="fr-FR" sz="2800" b="1" dirty="0">
                <a:solidFill>
                  <a:srgbClr val="FF9933"/>
                </a:solidFill>
              </a:rPr>
              <a:t>partenaires </a:t>
            </a:r>
            <a:r>
              <a:rPr lang="fr-FR" sz="2800" b="1" dirty="0" smtClean="0">
                <a:solidFill>
                  <a:srgbClr val="FF9933"/>
                </a:solidFill>
              </a:rPr>
              <a:t>concernés</a:t>
            </a:r>
            <a:r>
              <a:rPr lang="fr-FR" sz="2800" b="1" dirty="0" smtClean="0"/>
              <a:t> selon la procédure</a:t>
            </a:r>
            <a:endParaRPr lang="fr-FR" sz="2800" b="1" dirty="0"/>
          </a:p>
          <a:p>
            <a:r>
              <a:rPr lang="fr-FR" sz="2800" b="1" dirty="0" smtClean="0"/>
              <a:t> Envoi de la </a:t>
            </a:r>
            <a:r>
              <a:rPr lang="fr-FR" sz="2800" b="1" dirty="0" smtClean="0">
                <a:solidFill>
                  <a:srgbClr val="FF9933"/>
                </a:solidFill>
              </a:rPr>
              <a:t>fiche </a:t>
            </a:r>
            <a:r>
              <a:rPr lang="fr-FR" sz="2800" b="1" dirty="0">
                <a:solidFill>
                  <a:srgbClr val="FF9933"/>
                </a:solidFill>
              </a:rPr>
              <a:t>de liaison avec demande d’évaluation en maternité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43000" y="384514"/>
            <a:ext cx="9875520" cy="1050391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Finalisation de la procédure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5" name="Triangle isocèle 4"/>
          <p:cNvSpPr/>
          <p:nvPr/>
        </p:nvSpPr>
        <p:spPr>
          <a:xfrm>
            <a:off x="1287378" y="4796590"/>
            <a:ext cx="381000" cy="38501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1475875" y="4908885"/>
            <a:ext cx="0" cy="2245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01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4954" y="1267780"/>
            <a:ext cx="9966960" cy="2310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6424" y="1378040"/>
            <a:ext cx="9966960" cy="1433724"/>
          </a:xfrm>
        </p:spPr>
        <p:txBody>
          <a:bodyPr/>
          <a:lstStyle/>
          <a:p>
            <a:r>
              <a:rPr lang="fr-FR" sz="4800" dirty="0">
                <a:solidFill>
                  <a:schemeClr val="tx2"/>
                </a:solidFill>
                <a:latin typeface="Cooper Black" panose="0208090404030B020404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4219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1692" y="1648496"/>
            <a:ext cx="11465170" cy="4855335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2"/>
            <a:endParaRPr lang="fr-FR" sz="2400" b="1" dirty="0" smtClean="0">
              <a:solidFill>
                <a:schemeClr val="accent3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chemeClr val="accent3"/>
                </a:solidFill>
              </a:rPr>
              <a:t> </a:t>
            </a:r>
            <a:r>
              <a:rPr lang="fr-FR" sz="2800" b="1" dirty="0" smtClean="0">
                <a:solidFill>
                  <a:srgbClr val="FF9933"/>
                </a:solidFill>
              </a:rPr>
              <a:t>Globale</a:t>
            </a:r>
            <a:r>
              <a:rPr lang="fr-FR" sz="2800" b="1" dirty="0" smtClean="0">
                <a:solidFill>
                  <a:schemeClr val="bg1"/>
                </a:solidFill>
              </a:rPr>
              <a:t>, centrée sur </a:t>
            </a:r>
            <a:r>
              <a:rPr lang="fr-FR" sz="2800" b="1" dirty="0" smtClean="0">
                <a:solidFill>
                  <a:srgbClr val="FF9933"/>
                </a:solidFill>
              </a:rPr>
              <a:t>l’enfant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9933"/>
                </a:solidFill>
              </a:rPr>
              <a:t>à naître</a:t>
            </a:r>
            <a:r>
              <a:rPr lang="fr-FR" sz="2800" b="1" dirty="0" smtClean="0">
                <a:solidFill>
                  <a:schemeClr val="bg1"/>
                </a:solidFill>
              </a:rPr>
              <a:t>, basée sur des </a:t>
            </a:r>
            <a:r>
              <a:rPr lang="fr-FR" sz="2800" b="1" dirty="0" smtClean="0">
                <a:solidFill>
                  <a:srgbClr val="FF9933"/>
                </a:solidFill>
              </a:rPr>
              <a:t>faits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endParaRPr lang="fr-FR" sz="2000" b="1" dirty="0" smtClean="0">
              <a:solidFill>
                <a:srgbClr val="FF9933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Recherche </a:t>
            </a:r>
            <a:r>
              <a:rPr lang="fr-FR" sz="2800" b="1" dirty="0" smtClean="0">
                <a:solidFill>
                  <a:srgbClr val="FF9933"/>
                </a:solidFill>
              </a:rPr>
              <a:t>d’objectivité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et de prise </a:t>
            </a:r>
            <a:r>
              <a:rPr lang="fr-FR" sz="2800" b="1" dirty="0">
                <a:solidFill>
                  <a:schemeClr val="bg1"/>
                </a:solidFill>
              </a:rPr>
              <a:t>de distance </a:t>
            </a:r>
            <a:r>
              <a:rPr lang="fr-FR" sz="2800" b="1" dirty="0" smtClean="0">
                <a:solidFill>
                  <a:schemeClr val="bg1"/>
                </a:solidFill>
              </a:rPr>
              <a:t>émotionnelle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endParaRPr lang="fr-FR" sz="2000" b="1" dirty="0" smtClean="0">
              <a:solidFill>
                <a:schemeClr val="bg1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bg1"/>
                </a:solidFill>
              </a:rPr>
              <a:t> Utilisée par les </a:t>
            </a:r>
            <a:r>
              <a:rPr lang="fr-FR" sz="2800" b="1" dirty="0" smtClean="0">
                <a:solidFill>
                  <a:srgbClr val="FF9933"/>
                </a:solidFill>
              </a:rPr>
              <a:t>sages-femmes de PMI </a:t>
            </a:r>
            <a:r>
              <a:rPr lang="fr-FR" sz="2800" b="1" dirty="0" smtClean="0">
                <a:solidFill>
                  <a:schemeClr val="bg1"/>
                </a:solidFill>
              </a:rPr>
              <a:t>uniquement mais alimentée par les différents intervenants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endParaRPr lang="fr-FR" sz="2000" b="1" dirty="0" smtClean="0">
              <a:solidFill>
                <a:schemeClr val="bg1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bg1"/>
                </a:solidFill>
              </a:rPr>
              <a:t> Dans le cadre d’un accompagnement à la parentalité le plus souvent, avec </a:t>
            </a:r>
            <a:r>
              <a:rPr lang="fr-FR" sz="2800" b="1" dirty="0" smtClean="0">
                <a:solidFill>
                  <a:srgbClr val="FF9933"/>
                </a:solidFill>
              </a:rPr>
              <a:t>implication des futurs parents et au minimum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692" y="386366"/>
            <a:ext cx="11465170" cy="1120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LA M</a:t>
            </a:r>
            <a:r>
              <a:rPr lang="fr-FR" sz="3600" dirty="0">
                <a:solidFill>
                  <a:schemeClr val="tx2"/>
                </a:solidFill>
                <a:latin typeface="Cooper Black" panose="0208090404030B020404" pitchFamily="18" charset="0"/>
              </a:rPr>
              <a:t>É</a:t>
            </a:r>
            <a:r>
              <a:rPr lang="fr-FR" sz="36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THODE D’ÉVALUATION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77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1692" y="1648496"/>
            <a:ext cx="11465170" cy="4829577"/>
          </a:xfrm>
          <a:solidFill>
            <a:schemeClr val="tx2"/>
          </a:solidFill>
        </p:spPr>
        <p:txBody>
          <a:bodyPr>
            <a:normAutofit lnSpcReduction="10000"/>
          </a:bodyPr>
          <a:lstStyle/>
          <a:p>
            <a:pPr lvl="2"/>
            <a:endParaRPr lang="fr-FR" sz="1600" b="1" dirty="0" smtClean="0"/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Utilisation </a:t>
            </a:r>
            <a:r>
              <a:rPr lang="fr-FR" sz="2800" b="1" dirty="0">
                <a:solidFill>
                  <a:schemeClr val="bg1"/>
                </a:solidFill>
              </a:rPr>
              <a:t>très spécifique : </a:t>
            </a:r>
            <a:r>
              <a:rPr lang="fr-FR" sz="2800" b="1" dirty="0">
                <a:solidFill>
                  <a:srgbClr val="FF9933"/>
                </a:solidFill>
              </a:rPr>
              <a:t>risque de danger majeur dès la </a:t>
            </a:r>
            <a:r>
              <a:rPr lang="fr-FR" sz="2800" b="1" dirty="0" smtClean="0">
                <a:solidFill>
                  <a:srgbClr val="FF9933"/>
                </a:solidFill>
              </a:rPr>
              <a:t>naissance</a:t>
            </a:r>
          </a:p>
          <a:p>
            <a:pPr marL="548640" lvl="2" indent="0">
              <a:buClr>
                <a:schemeClr val="tx2">
                  <a:lumMod val="20000"/>
                  <a:lumOff val="80000"/>
                </a:schemeClr>
              </a:buClr>
              <a:buNone/>
            </a:pPr>
            <a:r>
              <a:rPr lang="fr-FR" sz="2800" b="1" dirty="0" smtClean="0">
                <a:solidFill>
                  <a:srgbClr val="FF9933"/>
                </a:solidFill>
              </a:rPr>
              <a:t> 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bg1"/>
                </a:solidFill>
              </a:rPr>
              <a:t> Objectif de </a:t>
            </a:r>
            <a:r>
              <a:rPr lang="fr-FR" sz="2800" b="1" dirty="0" smtClean="0">
                <a:solidFill>
                  <a:srgbClr val="FF9933"/>
                </a:solidFill>
              </a:rPr>
              <a:t>protection de l’enfant dès sa naissance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endParaRPr lang="fr-FR" sz="2000" b="1" dirty="0" smtClean="0"/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bg1"/>
                </a:solidFill>
              </a:rPr>
              <a:t> Recherche d’efficacité : à </a:t>
            </a:r>
            <a:r>
              <a:rPr lang="fr-FR" sz="2800" b="1" dirty="0">
                <a:solidFill>
                  <a:schemeClr val="bg1"/>
                </a:solidFill>
              </a:rPr>
              <a:t>destination des </a:t>
            </a:r>
            <a:r>
              <a:rPr lang="fr-FR" sz="2800" b="1" dirty="0" smtClean="0">
                <a:solidFill>
                  <a:srgbClr val="FF9933"/>
                </a:solidFill>
              </a:rPr>
              <a:t>magistrats</a:t>
            </a:r>
            <a:endParaRPr lang="fr-FR" sz="2800" b="1" dirty="0">
              <a:solidFill>
                <a:schemeClr val="bg1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endParaRPr lang="fr-FR" sz="2000" b="1" dirty="0">
              <a:solidFill>
                <a:srgbClr val="FF9933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bg1"/>
                </a:solidFill>
              </a:rPr>
              <a:t> Préconisations claires et décidées en concertation pluridisciplinaire</a:t>
            </a:r>
          </a:p>
          <a:p>
            <a:pPr marL="548640" lvl="2" indent="0">
              <a:buClr>
                <a:schemeClr val="tx2">
                  <a:lumMod val="20000"/>
                  <a:lumOff val="80000"/>
                </a:schemeClr>
              </a:buClr>
              <a:buNone/>
            </a:pPr>
            <a:endParaRPr lang="fr-FR" sz="2000" b="1" dirty="0" smtClean="0">
              <a:solidFill>
                <a:schemeClr val="bg1"/>
              </a:solidFill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bg1"/>
                </a:solidFill>
              </a:rPr>
              <a:t> Réseau en amont et en aval indispensables : </a:t>
            </a:r>
            <a:r>
              <a:rPr lang="fr-FR" sz="2800" b="1" dirty="0" smtClean="0">
                <a:solidFill>
                  <a:srgbClr val="FF9933"/>
                </a:solidFill>
              </a:rPr>
              <a:t>outil au sein d’un dispositif </a:t>
            </a:r>
            <a:r>
              <a:rPr lang="fr-FR" sz="2800" b="1" dirty="0">
                <a:solidFill>
                  <a:schemeClr val="bg1"/>
                </a:solidFill>
              </a:rPr>
              <a:t>f</a:t>
            </a:r>
            <a:r>
              <a:rPr lang="fr-FR" sz="2800" b="1" dirty="0" smtClean="0">
                <a:solidFill>
                  <a:schemeClr val="bg1"/>
                </a:solidFill>
              </a:rPr>
              <a:t>ondé sur un </a:t>
            </a:r>
            <a:r>
              <a:rPr lang="fr-FR" sz="2800" b="1" dirty="0" smtClean="0">
                <a:solidFill>
                  <a:srgbClr val="FFCCFF"/>
                </a:solidFill>
              </a:rPr>
              <a:t>partenariat solide et efficace entre les intervenants, dans le respect des places de chacun</a:t>
            </a:r>
          </a:p>
          <a:p>
            <a:pPr>
              <a:buClr>
                <a:schemeClr val="tx2">
                  <a:lumMod val="20000"/>
                  <a:lumOff val="80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692" y="386366"/>
            <a:ext cx="11465170" cy="1120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LE RAPPORT D’IP PR</a:t>
            </a:r>
            <a:r>
              <a:rPr lang="fr-FR" sz="3600" dirty="0">
                <a:solidFill>
                  <a:schemeClr val="tx2"/>
                </a:solidFill>
                <a:latin typeface="Cooper Black" panose="0208090404030B020404" pitchFamily="18" charset="0"/>
              </a:rPr>
              <a:t>É</a:t>
            </a:r>
            <a:r>
              <a:rPr lang="fr-FR" sz="3600" dirty="0" smtClean="0">
                <a:solidFill>
                  <a:schemeClr val="tx2"/>
                </a:solidFill>
                <a:latin typeface="Cooper Black" panose="0208090404030B020404" pitchFamily="18" charset="0"/>
              </a:rPr>
              <a:t>NATALE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959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4954" y="1138991"/>
            <a:ext cx="9966960" cy="2310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4954" y="1812760"/>
            <a:ext cx="9966960" cy="834189"/>
          </a:xfrm>
          <a:noFill/>
        </p:spPr>
        <p:txBody>
          <a:bodyPr/>
          <a:lstStyle/>
          <a:p>
            <a:r>
              <a:rPr lang="fr-FR" sz="4800" dirty="0">
                <a:solidFill>
                  <a:schemeClr val="tx2"/>
                </a:solidFill>
                <a:latin typeface="Cooper Black" panose="0208090404030B020404" pitchFamily="18" charset="0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7316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9655" y="478303"/>
            <a:ext cx="10622343" cy="1201671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Processus de l’Information </a:t>
            </a:r>
            <a:r>
              <a:rPr lang="fr-FR" b="1" dirty="0">
                <a:solidFill>
                  <a:schemeClr val="accent5"/>
                </a:solidFill>
              </a:rPr>
              <a:t>Préoccupante Prénatale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3410" y="2345607"/>
            <a:ext cx="10385912" cy="3793937"/>
          </a:xfrm>
        </p:spPr>
        <p:txBody>
          <a:bodyPr>
            <a:noAutofit/>
          </a:bodyPr>
          <a:lstStyle/>
          <a:p>
            <a:r>
              <a:rPr lang="fr-FR" sz="2800" dirty="0" smtClean="0"/>
              <a:t> Indicateurs </a:t>
            </a:r>
            <a:r>
              <a:rPr lang="fr-FR" sz="2800" dirty="0"/>
              <a:t>de risque en </a:t>
            </a:r>
            <a:r>
              <a:rPr lang="fr-FR" sz="2800" dirty="0" smtClean="0"/>
              <a:t>prénatal : basés sur des </a:t>
            </a:r>
            <a:r>
              <a:rPr lang="fr-FR" sz="2800" b="1" dirty="0" smtClean="0">
                <a:solidFill>
                  <a:srgbClr val="FF9933"/>
                </a:solidFill>
              </a:rPr>
              <a:t>faits</a:t>
            </a:r>
            <a:endParaRPr lang="fr-FR" sz="2800" b="1" dirty="0">
              <a:solidFill>
                <a:srgbClr val="FF9933"/>
              </a:solidFill>
            </a:endParaRPr>
          </a:p>
          <a:p>
            <a:r>
              <a:rPr lang="fr-FR" sz="2800" b="1" dirty="0" smtClean="0">
                <a:solidFill>
                  <a:schemeClr val="accent5"/>
                </a:solidFill>
              </a:rPr>
              <a:t> Evaluation </a:t>
            </a:r>
            <a:r>
              <a:rPr lang="fr-FR" sz="2800" b="1" dirty="0">
                <a:solidFill>
                  <a:schemeClr val="accent5"/>
                </a:solidFill>
              </a:rPr>
              <a:t>globale </a:t>
            </a:r>
            <a:r>
              <a:rPr lang="fr-FR" sz="2800" b="1" dirty="0" smtClean="0">
                <a:solidFill>
                  <a:schemeClr val="accent5"/>
                </a:solidFill>
              </a:rPr>
              <a:t>et objective </a:t>
            </a:r>
            <a:r>
              <a:rPr lang="fr-FR" sz="2800" dirty="0" smtClean="0"/>
              <a:t>de </a:t>
            </a:r>
            <a:r>
              <a:rPr lang="fr-FR" sz="2800" dirty="0"/>
              <a:t>la situation par la sage-femme de PMI en lien avec les autres intervenants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2800" dirty="0">
                <a:solidFill>
                  <a:srgbClr val="FF9933"/>
                </a:solidFill>
              </a:rPr>
              <a:t>→ </a:t>
            </a:r>
            <a:r>
              <a:rPr lang="fr-FR" sz="2800" b="1" dirty="0">
                <a:solidFill>
                  <a:srgbClr val="FF9933"/>
                </a:solidFill>
              </a:rPr>
              <a:t>Si risque de danger pour l’enfant dès sa naissance,  </a:t>
            </a:r>
            <a:r>
              <a:rPr lang="fr-FR" sz="2800" b="1" dirty="0" smtClean="0">
                <a:solidFill>
                  <a:srgbClr val="FF9933"/>
                </a:solidFill>
              </a:rPr>
              <a:t>                   décision </a:t>
            </a:r>
            <a:r>
              <a:rPr lang="fr-FR" sz="2800" b="1" dirty="0" err="1" smtClean="0">
                <a:solidFill>
                  <a:srgbClr val="FF9933"/>
                </a:solidFill>
              </a:rPr>
              <a:t>pluri-disciplinaire</a:t>
            </a:r>
            <a:r>
              <a:rPr lang="fr-FR" sz="2800" b="1" dirty="0" smtClean="0">
                <a:solidFill>
                  <a:srgbClr val="FF9933"/>
                </a:solidFill>
              </a:rPr>
              <a:t> </a:t>
            </a:r>
            <a:r>
              <a:rPr lang="fr-FR" sz="2800" b="1" dirty="0">
                <a:solidFill>
                  <a:srgbClr val="FF9933"/>
                </a:solidFill>
              </a:rPr>
              <a:t>de rédaction d’une </a:t>
            </a:r>
            <a:r>
              <a:rPr lang="fr-FR" sz="2800" b="1" dirty="0" smtClean="0">
                <a:solidFill>
                  <a:srgbClr val="FF9933"/>
                </a:solidFill>
              </a:rPr>
              <a:t>IP Prénatale </a:t>
            </a:r>
            <a:endParaRPr lang="fr-FR" sz="2800" b="1" dirty="0">
              <a:solidFill>
                <a:srgbClr val="FF9933"/>
              </a:solidFill>
            </a:endParaRPr>
          </a:p>
          <a:p>
            <a:r>
              <a:rPr lang="fr-FR" sz="2800" b="1" dirty="0" smtClean="0">
                <a:solidFill>
                  <a:schemeClr val="accent5"/>
                </a:solidFill>
              </a:rPr>
              <a:t> Rédaction </a:t>
            </a:r>
            <a:r>
              <a:rPr lang="fr-FR" sz="2800" b="1" dirty="0">
                <a:solidFill>
                  <a:schemeClr val="accent5"/>
                </a:solidFill>
              </a:rPr>
              <a:t>de </a:t>
            </a:r>
            <a:r>
              <a:rPr lang="fr-FR" sz="2800" b="1" dirty="0" smtClean="0">
                <a:solidFill>
                  <a:schemeClr val="accent5"/>
                </a:solidFill>
              </a:rPr>
              <a:t>l’IP Prénatale </a:t>
            </a:r>
            <a:r>
              <a:rPr lang="fr-FR" sz="2800" dirty="0"/>
              <a:t>par la sage-femme de PMI </a:t>
            </a:r>
            <a:endParaRPr lang="fr-FR" sz="2800" dirty="0" smtClean="0"/>
          </a:p>
          <a:p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chemeClr val="accent5"/>
                </a:solidFill>
              </a:rPr>
              <a:t>Information </a:t>
            </a:r>
            <a:r>
              <a:rPr lang="fr-FR" sz="2800" b="1" dirty="0">
                <a:solidFill>
                  <a:schemeClr val="accent5"/>
                </a:solidFill>
              </a:rPr>
              <a:t>systématique des futurs </a:t>
            </a:r>
            <a:r>
              <a:rPr lang="fr-FR" sz="2800" b="1" dirty="0" smtClean="0">
                <a:solidFill>
                  <a:schemeClr val="accent5"/>
                </a:solidFill>
              </a:rPr>
              <a:t>parents</a:t>
            </a:r>
            <a:endParaRPr lang="fr-FR" sz="2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4012" y="2194561"/>
            <a:ext cx="11094247" cy="423200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rgbClr val="FF9933"/>
                </a:solidFill>
              </a:rPr>
              <a:t>Objectif : protéger l’enfant dès sa naissance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Rapport à destination des </a:t>
            </a:r>
            <a:r>
              <a:rPr lang="fr-FR" sz="2800" b="1" dirty="0" smtClean="0">
                <a:solidFill>
                  <a:schemeClr val="accent5"/>
                </a:solidFill>
              </a:rPr>
              <a:t>magistrats</a:t>
            </a:r>
            <a:r>
              <a:rPr lang="fr-FR" sz="2800" dirty="0" smtClean="0">
                <a:solidFill>
                  <a:schemeClr val="accent5"/>
                </a:solidFill>
              </a:rPr>
              <a:t> </a:t>
            </a:r>
            <a:r>
              <a:rPr lang="fr-FR" sz="2800" dirty="0" smtClean="0"/>
              <a:t>avec préconisations claires en conclusion </a:t>
            </a:r>
          </a:p>
          <a:p>
            <a:pPr lvl="1"/>
            <a:r>
              <a:rPr lang="fr-FR" sz="2600" dirty="0" smtClean="0"/>
              <a:t>Demande de placement à la naissance (</a:t>
            </a:r>
            <a:r>
              <a:rPr lang="fr-FR" sz="2600" b="1" dirty="0" smtClean="0"/>
              <a:t>OPP</a:t>
            </a:r>
            <a:r>
              <a:rPr lang="fr-FR" sz="2600" dirty="0" smtClean="0"/>
              <a:t>) </a:t>
            </a:r>
          </a:p>
          <a:p>
            <a:pPr lvl="1"/>
            <a:r>
              <a:rPr lang="fr-FR" sz="2600" dirty="0" smtClean="0"/>
              <a:t>Et/ou de Mesure Judiciaire d’Investigation Educative (</a:t>
            </a:r>
            <a:r>
              <a:rPr lang="fr-FR" sz="2600" b="1" dirty="0" smtClean="0"/>
              <a:t>MJIE</a:t>
            </a:r>
            <a:r>
              <a:rPr lang="fr-FR" sz="2600" dirty="0" smtClean="0"/>
              <a:t>)</a:t>
            </a:r>
          </a:p>
          <a:p>
            <a:pPr lvl="1"/>
            <a:endParaRPr lang="fr-FR" sz="1000" b="1" dirty="0" smtClean="0">
              <a:solidFill>
                <a:schemeClr val="accent5"/>
              </a:solidFill>
            </a:endParaRPr>
          </a:p>
          <a:p>
            <a:r>
              <a:rPr lang="fr-FR" sz="2800" b="1" dirty="0" smtClean="0">
                <a:solidFill>
                  <a:schemeClr val="tx2"/>
                </a:solidFill>
              </a:rPr>
              <a:t> </a:t>
            </a:r>
            <a:r>
              <a:rPr lang="fr-FR" sz="2800" dirty="0" smtClean="0"/>
              <a:t>Complété par une </a:t>
            </a:r>
            <a:r>
              <a:rPr lang="fr-FR" sz="2800" b="1" dirty="0" smtClean="0">
                <a:solidFill>
                  <a:schemeClr val="accent5"/>
                </a:solidFill>
              </a:rPr>
              <a:t>évaluation lors du séjour en maternité</a:t>
            </a:r>
          </a:p>
          <a:p>
            <a:endParaRPr lang="fr-FR" sz="1000" b="1" dirty="0" smtClean="0">
              <a:solidFill>
                <a:schemeClr val="accent5"/>
              </a:solidFill>
            </a:endParaRPr>
          </a:p>
          <a:p>
            <a:r>
              <a:rPr lang="fr-FR" sz="2800" b="1" dirty="0" smtClean="0">
                <a:solidFill>
                  <a:srgbClr val="FF9933"/>
                </a:solidFill>
              </a:rPr>
              <a:t> Prise de décision judiciaire possible uniquement quand l’enfant est né</a:t>
            </a:r>
            <a:endParaRPr lang="fr-FR" sz="2800" b="1" dirty="0">
              <a:solidFill>
                <a:srgbClr val="FF9933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59655" y="478303"/>
            <a:ext cx="10622343" cy="1201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Processus de l’Information Préoccupante Prénatale</a:t>
            </a:r>
            <a:endParaRPr lang="fr-F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1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269" y="537345"/>
            <a:ext cx="11102958" cy="97045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Saisine de l’autorité judiciaire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3991" y="2047744"/>
            <a:ext cx="10126083" cy="4417453"/>
          </a:xfrm>
        </p:spPr>
        <p:txBody>
          <a:bodyPr>
            <a:normAutofit/>
          </a:bodyPr>
          <a:lstStyle/>
          <a:p>
            <a:pPr marL="45720" indent="0">
              <a:buNone/>
              <a:defRPr/>
            </a:pPr>
            <a:r>
              <a:rPr lang="fr-FR" altLang="fr-FR" sz="2800" b="1" dirty="0" smtClean="0">
                <a:solidFill>
                  <a:schemeClr val="accent5"/>
                </a:solidFill>
              </a:rPr>
              <a:t>Conditions d’ouverture d’une procédure en assistance éducative </a:t>
            </a:r>
          </a:p>
          <a:p>
            <a:pPr marL="45720" indent="0">
              <a:buNone/>
              <a:defRPr/>
            </a:pPr>
            <a:endParaRPr lang="fr-FR" altLang="fr-FR" sz="800" b="1" dirty="0" smtClean="0">
              <a:solidFill>
                <a:schemeClr val="accent4"/>
              </a:solidFill>
            </a:endParaRPr>
          </a:p>
          <a:p>
            <a:pPr marL="274320" lvl="1" indent="0">
              <a:lnSpc>
                <a:spcPct val="150000"/>
              </a:lnSpc>
              <a:buNone/>
              <a:defRPr/>
            </a:pPr>
            <a:r>
              <a:rPr lang="fr-FR" altLang="fr-FR" sz="2800" b="1" dirty="0" smtClean="0">
                <a:solidFill>
                  <a:srgbClr val="FF9933"/>
                </a:solidFill>
              </a:rPr>
              <a:t>Article 375 du code civil </a:t>
            </a:r>
            <a:r>
              <a:rPr lang="fr-FR" altLang="fr-FR" sz="2800" dirty="0" smtClean="0"/>
              <a:t>: </a:t>
            </a:r>
            <a:r>
              <a:rPr lang="fr-FR" altLang="fr-FR" sz="2800" i="1" dirty="0" smtClean="0"/>
              <a:t>« </a:t>
            </a:r>
            <a:r>
              <a:rPr lang="fr-FR" sz="2800" i="1" dirty="0" smtClean="0"/>
              <a:t>Si </a:t>
            </a:r>
            <a:r>
              <a:rPr lang="fr-FR" sz="2800" i="1" dirty="0"/>
              <a:t>la </a:t>
            </a:r>
            <a:r>
              <a:rPr lang="fr-FR" sz="2800" b="1" i="1" dirty="0"/>
              <a:t>santé</a:t>
            </a:r>
            <a:r>
              <a:rPr lang="fr-FR" sz="2800" i="1" dirty="0"/>
              <a:t>, la </a:t>
            </a:r>
            <a:r>
              <a:rPr lang="fr-FR" sz="2800" b="1" i="1" dirty="0"/>
              <a:t>sécurité</a:t>
            </a:r>
            <a:r>
              <a:rPr lang="fr-FR" sz="2800" i="1" dirty="0"/>
              <a:t> ou la </a:t>
            </a:r>
            <a:r>
              <a:rPr lang="fr-FR" sz="2800" b="1" i="1" dirty="0"/>
              <a:t>moralité</a:t>
            </a:r>
            <a:r>
              <a:rPr lang="fr-FR" sz="2800" i="1" dirty="0"/>
              <a:t> d'un mineur non émancipé sont </a:t>
            </a:r>
            <a:r>
              <a:rPr lang="fr-FR" sz="2800" b="1" i="1" dirty="0"/>
              <a:t>en danger</a:t>
            </a:r>
            <a:r>
              <a:rPr lang="fr-FR" sz="2800" i="1" dirty="0"/>
              <a:t>, ou si les conditions de son </a:t>
            </a:r>
            <a:r>
              <a:rPr lang="fr-FR" sz="2800" b="1" i="1" dirty="0"/>
              <a:t>éducation </a:t>
            </a:r>
            <a:r>
              <a:rPr lang="fr-FR" sz="2800" i="1" dirty="0"/>
              <a:t>ou de son </a:t>
            </a:r>
            <a:r>
              <a:rPr lang="fr-FR" sz="2800" b="1" i="1" dirty="0"/>
              <a:t>développement physique</a:t>
            </a:r>
            <a:r>
              <a:rPr lang="fr-FR" sz="2800" i="1" dirty="0"/>
              <a:t>, </a:t>
            </a:r>
            <a:r>
              <a:rPr lang="fr-FR" sz="2800" b="1" i="1" dirty="0"/>
              <a:t>affectif</a:t>
            </a:r>
            <a:r>
              <a:rPr lang="fr-FR" sz="2800" i="1" dirty="0"/>
              <a:t>, </a:t>
            </a:r>
            <a:r>
              <a:rPr lang="fr-FR" sz="2800" b="1" i="1" dirty="0"/>
              <a:t>intellectuel </a:t>
            </a:r>
            <a:r>
              <a:rPr lang="fr-FR" sz="2800" i="1" dirty="0"/>
              <a:t>et </a:t>
            </a:r>
            <a:r>
              <a:rPr lang="fr-FR" sz="2800" b="1" i="1" dirty="0"/>
              <a:t>social</a:t>
            </a:r>
            <a:r>
              <a:rPr lang="fr-FR" sz="2800" i="1" dirty="0"/>
              <a:t> sont </a:t>
            </a:r>
            <a:r>
              <a:rPr lang="fr-FR" sz="2800" b="1" i="1" dirty="0"/>
              <a:t>gravement compromises</a:t>
            </a:r>
            <a:r>
              <a:rPr lang="fr-FR" sz="2800" i="1" dirty="0"/>
              <a:t>, des mesures d'assistance éducative peuvent être ordonnées par </a:t>
            </a:r>
            <a:r>
              <a:rPr lang="fr-FR" sz="2800" i="1" dirty="0" smtClean="0"/>
              <a:t>justice… »</a:t>
            </a:r>
          </a:p>
          <a:p>
            <a:pPr marL="457200" lvl="1" indent="0">
              <a:buNone/>
              <a:defRPr/>
            </a:pPr>
            <a:endParaRPr lang="fr-FR" altLang="fr-FR" sz="100" b="1" i="1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944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875" y="575978"/>
            <a:ext cx="10571998" cy="97045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Prise de décision judiciaire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3437" y="2144012"/>
            <a:ext cx="10990297" cy="4161686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  <a:defRPr/>
            </a:pPr>
            <a:endParaRPr lang="fr-FR" altLang="fr-FR" sz="100" dirty="0"/>
          </a:p>
          <a:p>
            <a:pPr marL="45720" indent="0">
              <a:buNone/>
              <a:defRPr/>
            </a:pPr>
            <a:r>
              <a:rPr lang="fr-FR" altLang="fr-FR" sz="2800" b="1" dirty="0">
                <a:solidFill>
                  <a:schemeClr val="accent5"/>
                </a:solidFill>
              </a:rPr>
              <a:t>Concerne un </a:t>
            </a:r>
            <a:r>
              <a:rPr lang="fr-FR" altLang="fr-FR" sz="2800" b="1" dirty="0" smtClean="0">
                <a:solidFill>
                  <a:schemeClr val="accent5"/>
                </a:solidFill>
              </a:rPr>
              <a:t>mineur : </a:t>
            </a:r>
            <a:r>
              <a:rPr lang="fr-FR" altLang="fr-FR" sz="2800" b="1" dirty="0">
                <a:solidFill>
                  <a:srgbClr val="FF9933"/>
                </a:solidFill>
              </a:rPr>
              <a:t>enfant né et doté d’un état civil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/>
              <a:t> Pas </a:t>
            </a:r>
            <a:r>
              <a:rPr lang="fr-FR" altLang="fr-FR" sz="2800" dirty="0"/>
              <a:t>de décision, ni même de saisine avant la naissance</a:t>
            </a:r>
          </a:p>
          <a:p>
            <a:pPr lvl="1" indent="0">
              <a:buNone/>
              <a:defRPr/>
            </a:pPr>
            <a:endParaRPr lang="fr-FR" altLang="fr-FR" sz="1000" dirty="0"/>
          </a:p>
          <a:p>
            <a:pPr marL="45720" indent="0">
              <a:buNone/>
              <a:defRPr/>
            </a:pPr>
            <a:r>
              <a:rPr lang="fr-FR" altLang="fr-FR" sz="2800" b="1" dirty="0">
                <a:solidFill>
                  <a:schemeClr val="accent5"/>
                </a:solidFill>
              </a:rPr>
              <a:t>C</a:t>
            </a:r>
            <a:r>
              <a:rPr lang="fr-FR" altLang="fr-FR" sz="2800" b="1" dirty="0" smtClean="0">
                <a:solidFill>
                  <a:schemeClr val="accent5"/>
                </a:solidFill>
              </a:rPr>
              <a:t>ritère </a:t>
            </a:r>
            <a:r>
              <a:rPr lang="fr-FR" altLang="fr-FR" sz="2800" b="1" dirty="0">
                <a:solidFill>
                  <a:schemeClr val="accent5"/>
                </a:solidFill>
              </a:rPr>
              <a:t>d’intervention : </a:t>
            </a:r>
            <a:r>
              <a:rPr lang="fr-FR" altLang="fr-FR" sz="2800" b="1" dirty="0">
                <a:solidFill>
                  <a:srgbClr val="FF9933"/>
                </a:solidFill>
              </a:rPr>
              <a:t>le </a:t>
            </a:r>
            <a:r>
              <a:rPr lang="fr-FR" altLang="fr-FR" sz="2800" b="1" dirty="0" smtClean="0">
                <a:solidFill>
                  <a:srgbClr val="FF9933"/>
                </a:solidFill>
              </a:rPr>
              <a:t>danger</a:t>
            </a:r>
            <a:endParaRPr lang="fr-FR" altLang="fr-FR" sz="2800" dirty="0" smtClean="0">
              <a:solidFill>
                <a:srgbClr val="FF9933"/>
              </a:solidFill>
            </a:endParaRP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/>
              <a:t> Les principes qui guident la décision : </a:t>
            </a:r>
            <a:r>
              <a:rPr lang="fr-FR" altLang="fr-FR" sz="2800" dirty="0" smtClean="0">
                <a:solidFill>
                  <a:schemeClr val="accent5"/>
                </a:solidFill>
              </a:rPr>
              <a:t>art. 375-1, 375-2 et 375-3 cc</a:t>
            </a:r>
          </a:p>
          <a:p>
            <a:pPr marL="274320" lvl="1" indent="0">
              <a:buSzPct val="100000"/>
              <a:buNone/>
              <a:defRPr/>
            </a:pPr>
            <a:r>
              <a:rPr lang="fr-FR" altLang="fr-FR" sz="100" dirty="0">
                <a:solidFill>
                  <a:schemeClr val="accent5"/>
                </a:solidFill>
              </a:rPr>
              <a:t> </a:t>
            </a:r>
            <a:endParaRPr lang="fr-FR" altLang="fr-FR" sz="100" dirty="0" smtClean="0">
              <a:solidFill>
                <a:schemeClr val="accent5"/>
              </a:solidFill>
            </a:endParaRP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/>
              <a:t> Evaluer le </a:t>
            </a:r>
            <a:r>
              <a:rPr lang="fr-FR" altLang="fr-FR" sz="2800" b="1" dirty="0" smtClean="0"/>
              <a:t>danger</a:t>
            </a:r>
            <a:r>
              <a:rPr lang="fr-FR" altLang="fr-FR" sz="2800" dirty="0" smtClean="0"/>
              <a:t> (sa nature, son degré), les </a:t>
            </a:r>
            <a:r>
              <a:rPr lang="fr-FR" altLang="fr-FR" sz="2800" b="1" dirty="0" smtClean="0"/>
              <a:t>compétences des parents</a:t>
            </a:r>
            <a:r>
              <a:rPr lang="fr-FR" altLang="fr-FR" sz="2800" dirty="0" smtClean="0"/>
              <a:t>, les </a:t>
            </a:r>
            <a:r>
              <a:rPr lang="fr-FR" altLang="fr-FR" sz="2800" b="1" dirty="0" smtClean="0"/>
              <a:t>relais éventuels 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endParaRPr lang="fr-FR" altLang="fr-FR" sz="100" dirty="0" smtClean="0"/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fr-FR" altLang="fr-FR" sz="2800" dirty="0" smtClean="0"/>
              <a:t> </a:t>
            </a:r>
            <a:r>
              <a:rPr lang="fr-FR" altLang="fr-FR" sz="2800" b="1" dirty="0" smtClean="0"/>
              <a:t>Evaluer l’urgence </a:t>
            </a:r>
            <a:r>
              <a:rPr lang="fr-FR" altLang="fr-FR" sz="2800" dirty="0" smtClean="0"/>
              <a:t>: </a:t>
            </a:r>
            <a:r>
              <a:rPr lang="fr-FR" altLang="fr-FR" sz="2800" dirty="0">
                <a:solidFill>
                  <a:schemeClr val="accent5"/>
                </a:solidFill>
              </a:rPr>
              <a:t>art. 375-5 cc </a:t>
            </a:r>
            <a:r>
              <a:rPr lang="fr-FR" altLang="fr-FR" sz="2800" dirty="0">
                <a:solidFill>
                  <a:schemeClr val="accent5"/>
                </a:solidFill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§"/>
              <a:defRPr/>
            </a:pPr>
            <a:endParaRPr lang="fr-FR" altLang="fr-FR" sz="1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95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3000" y="35202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Chronologie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49185" y="2452032"/>
            <a:ext cx="2355542" cy="2739211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Evaluation des problématiques et des capacités des futurs parents</a:t>
            </a:r>
          </a:p>
          <a:p>
            <a:pPr algn="ctr"/>
            <a:endParaRPr lang="fr-FR" sz="900" b="1" dirty="0" smtClean="0"/>
          </a:p>
          <a:p>
            <a:r>
              <a:rPr lang="fr-FR" sz="2000" b="1" dirty="0"/>
              <a:t>- 4 critères cliniques</a:t>
            </a:r>
          </a:p>
          <a:p>
            <a:r>
              <a:rPr lang="fr-FR" sz="2000" b="1" dirty="0"/>
              <a:t>- collaboration</a:t>
            </a:r>
          </a:p>
          <a:p>
            <a:r>
              <a:rPr lang="fr-FR" sz="2000" b="1" dirty="0"/>
              <a:t>- implication</a:t>
            </a:r>
          </a:p>
          <a:p>
            <a:r>
              <a:rPr lang="fr-FR" sz="2000" b="1" dirty="0"/>
              <a:t>- 1 critère </a:t>
            </a:r>
            <a:r>
              <a:rPr lang="fr-FR" sz="2000" b="1" dirty="0" smtClean="0"/>
              <a:t>optionnel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117846" y="2306306"/>
            <a:ext cx="2358182" cy="3000821"/>
          </a:xfrm>
          <a:prstGeom prst="rect">
            <a:avLst/>
          </a:prstGeom>
          <a:solidFill>
            <a:srgbClr val="0099FF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Tableau d’analyse globale 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« Brebis à 5 pattes </a:t>
            </a:r>
            <a:r>
              <a:rPr lang="fr-FR" sz="2000" b="1" dirty="0" smtClean="0"/>
              <a:t>»</a:t>
            </a:r>
          </a:p>
          <a:p>
            <a:pPr algn="ctr"/>
            <a:endParaRPr lang="fr-FR" sz="900" b="1" dirty="0" smtClean="0"/>
          </a:p>
          <a:p>
            <a:pPr algn="ctr"/>
            <a:r>
              <a:rPr lang="fr-FR" sz="2000" b="1" dirty="0" smtClean="0"/>
              <a:t>- Appréciations diagnostiques</a:t>
            </a:r>
          </a:p>
          <a:p>
            <a:pPr algn="ctr"/>
            <a:r>
              <a:rPr lang="fr-FR" sz="2000" b="1" dirty="0" smtClean="0"/>
              <a:t>- Cotation du niveau de gravité et de capacité</a:t>
            </a:r>
          </a:p>
          <a:p>
            <a:pPr algn="ctr"/>
            <a:r>
              <a:rPr lang="fr-FR" sz="2000" b="1" dirty="0" smtClean="0"/>
              <a:t>- Préconisations</a:t>
            </a:r>
            <a:endParaRPr lang="fr-FR" sz="2000" b="1" dirty="0"/>
          </a:p>
        </p:txBody>
      </p:sp>
      <p:sp>
        <p:nvSpPr>
          <p:cNvPr id="9" name="Ellipse 8"/>
          <p:cNvSpPr/>
          <p:nvPr/>
        </p:nvSpPr>
        <p:spPr>
          <a:xfrm>
            <a:off x="361829" y="2863462"/>
            <a:ext cx="1417996" cy="187735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0072701" y="2863852"/>
            <a:ext cx="1721560" cy="191916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876748" y="3786389"/>
            <a:ext cx="476518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583525" y="3784241"/>
            <a:ext cx="476518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585524" y="3769214"/>
            <a:ext cx="476518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9540764" y="3779945"/>
            <a:ext cx="476518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423306" y="3390362"/>
            <a:ext cx="1085592" cy="707886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Recueil de </a:t>
            </a:r>
            <a:r>
              <a:rPr lang="fr-FR" sz="2000" b="1" dirty="0">
                <a:solidFill>
                  <a:schemeClr val="bg1"/>
                </a:solidFill>
              </a:rPr>
              <a:t>faits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58129" y="7455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49720" y="3170184"/>
            <a:ext cx="1252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Situation</a:t>
            </a:r>
            <a:r>
              <a:rPr lang="fr-FR" sz="2000" dirty="0" smtClean="0"/>
              <a:t> </a:t>
            </a:r>
            <a:r>
              <a:rPr lang="fr-FR" sz="2000" b="1" dirty="0" smtClean="0"/>
              <a:t>clinique enfant à naître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0148551" y="3229221"/>
            <a:ext cx="1513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Rédaction du rapport </a:t>
            </a:r>
          </a:p>
          <a:p>
            <a:pPr algn="ctr"/>
            <a:r>
              <a:rPr lang="fr-FR" sz="2000" b="1" dirty="0" smtClean="0"/>
              <a:t>d’IP Prénatale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00773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21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0753" y="730526"/>
            <a:ext cx="11382001" cy="97045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5"/>
                </a:solidFill>
              </a:rPr>
              <a:t>Recueil des faits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6011" y="2021982"/>
            <a:ext cx="9967419" cy="4443211"/>
          </a:xfrm>
        </p:spPr>
        <p:txBody>
          <a:bodyPr>
            <a:normAutofit/>
          </a:bodyPr>
          <a:lstStyle/>
          <a:p>
            <a:pPr>
              <a:buSzPct val="100000"/>
            </a:pP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800" b="1" dirty="0" smtClean="0"/>
              <a:t>Entretien Prénatal Précoce </a:t>
            </a:r>
          </a:p>
          <a:p>
            <a:pPr>
              <a:buSzPct val="100000"/>
            </a:pPr>
            <a:r>
              <a:rPr lang="fr-FR" sz="2800" b="1" dirty="0"/>
              <a:t> </a:t>
            </a:r>
            <a:r>
              <a:rPr lang="fr-FR" sz="2800" b="1" dirty="0" smtClean="0"/>
              <a:t>Préparation </a:t>
            </a:r>
            <a:r>
              <a:rPr lang="fr-FR" sz="2800" b="1" dirty="0"/>
              <a:t>à la naissance </a:t>
            </a:r>
            <a:r>
              <a:rPr lang="fr-FR" sz="2800" b="1" dirty="0" smtClean="0"/>
              <a:t>et à la parentalité personnalisée </a:t>
            </a:r>
          </a:p>
          <a:p>
            <a:pPr marL="45720" indent="0">
              <a:buSzPct val="100000"/>
              <a:buNone/>
            </a:pPr>
            <a:r>
              <a:rPr lang="fr-FR" sz="2800" dirty="0"/>
              <a:t>Visites à domicile </a:t>
            </a:r>
            <a:r>
              <a:rPr lang="fr-FR" sz="2800" dirty="0" smtClean="0"/>
              <a:t>++</a:t>
            </a:r>
          </a:p>
          <a:p>
            <a:pPr>
              <a:buSzPct val="100000"/>
            </a:pPr>
            <a:r>
              <a:rPr lang="fr-FR" sz="2800" b="1" dirty="0"/>
              <a:t> Synthèses en prénatal et Commissions</a:t>
            </a:r>
          </a:p>
          <a:p>
            <a:pPr>
              <a:buSzPct val="100000"/>
            </a:pPr>
            <a:r>
              <a:rPr lang="fr-FR" sz="2800" b="1" dirty="0" smtClean="0"/>
              <a:t> Réunions </a:t>
            </a:r>
            <a:r>
              <a:rPr lang="fr-FR" sz="2800" b="1" dirty="0"/>
              <a:t>mensuelles maternité - UMB - psy de liaison - PMI </a:t>
            </a:r>
            <a:endParaRPr lang="fr-FR" sz="2800" b="1" dirty="0" smtClean="0"/>
          </a:p>
          <a:p>
            <a:pPr>
              <a:buSzPct val="100000"/>
            </a:pPr>
            <a:r>
              <a:rPr lang="fr-FR" sz="2800" b="1" dirty="0" smtClean="0"/>
              <a:t> Autres</a:t>
            </a:r>
            <a:endParaRPr lang="fr-FR" sz="2800" b="1" dirty="0"/>
          </a:p>
          <a:p>
            <a:pPr marL="45720" indent="0">
              <a:buNone/>
            </a:pPr>
            <a:endParaRPr lang="fr-FR" sz="1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chemeClr val="accent5"/>
                </a:solidFill>
              </a:rPr>
              <a:t>Futurs parents systématiquement impliqués tout au long de l’accompagnement </a:t>
            </a:r>
            <a:r>
              <a:rPr lang="fr-FR" sz="2800" b="1" dirty="0" smtClean="0">
                <a:solidFill>
                  <a:schemeClr val="accent5"/>
                </a:solidFill>
              </a:rPr>
              <a:t>et au minimum informés</a:t>
            </a:r>
            <a:endParaRPr lang="fr-FR" sz="28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fr-FR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05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239122"/>
              </p:ext>
            </p:extLst>
          </p:nvPr>
        </p:nvGraphicFramePr>
        <p:xfrm>
          <a:off x="-1" y="-2"/>
          <a:ext cx="12192001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074"/>
                <a:gridCol w="1301107"/>
                <a:gridCol w="8957820"/>
              </a:tblGrid>
              <a:tr h="5812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200" dirty="0">
                          <a:effectLst/>
                        </a:rPr>
                        <a:t>TABLEAU DU RECUEIL DES FAITS</a:t>
                      </a:r>
                      <a:endParaRPr lang="fr-FR" sz="3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26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SOURCE</a:t>
                      </a:r>
                      <a:endParaRPr lang="fr-FR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n°</a:t>
                      </a:r>
                      <a:endParaRPr lang="fr-FR" sz="2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FAITS</a:t>
                      </a:r>
                      <a:endParaRPr lang="fr-FR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60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3619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1</a:t>
                      </a:r>
                      <a:r>
                        <a:rPr lang="fr-FR" sz="20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0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2</a:t>
                      </a:r>
                      <a:endParaRPr lang="fr-FR" sz="2000" b="1" dirty="0">
                        <a:effectLst/>
                      </a:endParaRP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15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3</a:t>
                      </a:r>
                      <a:r>
                        <a:rPr lang="fr-FR" sz="20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0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>
                          <a:effectLst/>
                        </a:rPr>
                        <a:t>4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15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5</a:t>
                      </a:r>
                      <a:r>
                        <a:rPr lang="fr-FR" sz="20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15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6</a:t>
                      </a:r>
                      <a:r>
                        <a:rPr lang="fr-FR" sz="20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15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7</a:t>
                      </a:r>
                      <a:r>
                        <a:rPr lang="fr-FR" sz="20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15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 smtClean="0">
                          <a:effectLst/>
                        </a:rPr>
                        <a:t>8</a:t>
                      </a:r>
                      <a:r>
                        <a:rPr lang="fr-FR" sz="20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  <a:tr h="60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7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 marL="0" marR="717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b="1" dirty="0">
                          <a:effectLst/>
                        </a:rPr>
                        <a:t>9</a:t>
                      </a:r>
                    </a:p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89" marR="4788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3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3143</TotalTime>
  <Words>1831</Words>
  <Application>Microsoft Office PowerPoint</Application>
  <PresentationFormat>Grand écran</PresentationFormat>
  <Paragraphs>367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6" baseType="lpstr">
      <vt:lpstr>Batang</vt:lpstr>
      <vt:lpstr>Arial</vt:lpstr>
      <vt:lpstr>Arial Narrow</vt:lpstr>
      <vt:lpstr>Calibri</vt:lpstr>
      <vt:lpstr>Cooper Black</vt:lpstr>
      <vt:lpstr>Corbel</vt:lpstr>
      <vt:lpstr>Times New Roman</vt:lpstr>
      <vt:lpstr>Wingdings</vt:lpstr>
      <vt:lpstr>Base</vt:lpstr>
      <vt:lpstr>Information préoccupante prénatale  processus de construction  et de Rédaction </vt:lpstr>
      <vt:lpstr>Evaluation du danger en prénatal</vt:lpstr>
      <vt:lpstr>Processus de l’Information Préoccupante Prénatale</vt:lpstr>
      <vt:lpstr>Présentation PowerPoint</vt:lpstr>
      <vt:lpstr>Saisine de l’autorité judiciaire</vt:lpstr>
      <vt:lpstr>Prise de décision judiciaire</vt:lpstr>
      <vt:lpstr>Chronologie</vt:lpstr>
      <vt:lpstr>Recueil des faits</vt:lpstr>
      <vt:lpstr>Présentation PowerPoint</vt:lpstr>
      <vt:lpstr>Méthodologie de l’évaluation</vt:lpstr>
      <vt:lpstr>Présentation PowerPoint</vt:lpstr>
      <vt:lpstr>Critère n°1 – Disposition parentale de la femme enceinte</vt:lpstr>
      <vt:lpstr>Critère n°1 – Disposition parentale de la femme enceinte</vt:lpstr>
      <vt:lpstr>Critère n°3 – Relations du couple et fonction parentale</vt:lpstr>
      <vt:lpstr>Estimation des capacités</vt:lpstr>
      <vt:lpstr>Présentation PowerPoint</vt:lpstr>
      <vt:lpstr>Présentation PowerPoint</vt:lpstr>
      <vt:lpstr>Présentation PowerPoint</vt:lpstr>
      <vt:lpstr>Conclusion 1/4</vt:lpstr>
      <vt:lpstr>Conclusion 2/4</vt:lpstr>
      <vt:lpstr>Conclusion 3/4</vt:lpstr>
      <vt:lpstr>Conclusion 4/4</vt:lpstr>
      <vt:lpstr>Finalisation de la procédure</vt:lpstr>
      <vt:lpstr>CONCLUSION</vt:lpstr>
      <vt:lpstr>Présentation PowerPoint</vt:lpstr>
      <vt:lpstr>Présentation PowerPoint</vt:lpstr>
      <vt:lpstr>Merci de votre attention</vt:lpstr>
    </vt:vector>
  </TitlesOfParts>
  <Company>Conseil Général de la Vienne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Prévention-protection de l’enfant en périnatalité</dc:title>
  <dc:creator>Chauvet-baron Agnès</dc:creator>
  <cp:lastModifiedBy>Chauvet-baron Agnès</cp:lastModifiedBy>
  <cp:revision>867</cp:revision>
  <cp:lastPrinted>2017-06-29T10:07:50Z</cp:lastPrinted>
  <dcterms:created xsi:type="dcterms:W3CDTF">2016-05-17T07:32:38Z</dcterms:created>
  <dcterms:modified xsi:type="dcterms:W3CDTF">2018-06-04T17:56:47Z</dcterms:modified>
</cp:coreProperties>
</file>