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271" r:id="rId2"/>
    <p:sldId id="354" r:id="rId3"/>
    <p:sldId id="362" r:id="rId4"/>
    <p:sldId id="356" r:id="rId5"/>
    <p:sldId id="363" r:id="rId6"/>
    <p:sldId id="364" r:id="rId7"/>
    <p:sldId id="365" r:id="rId8"/>
    <p:sldId id="367" r:id="rId9"/>
    <p:sldId id="366" r:id="rId1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B715"/>
    <a:srgbClr val="CC0000"/>
    <a:srgbClr val="4CDA1A"/>
    <a:srgbClr val="FF0000"/>
    <a:srgbClr val="9A91D3"/>
    <a:srgbClr val="C3BDE5"/>
    <a:srgbClr val="AAA2DA"/>
    <a:srgbClr val="FAC70E"/>
    <a:srgbClr val="A2D6F6"/>
    <a:srgbClr val="F55D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65709" autoAdjust="0"/>
  </p:normalViewPr>
  <p:slideViewPr>
    <p:cSldViewPr snapToGrid="0">
      <p:cViewPr varScale="1">
        <p:scale>
          <a:sx n="49" d="100"/>
          <a:sy n="49" d="100"/>
        </p:scale>
        <p:origin x="1236" y="42"/>
      </p:cViewPr>
      <p:guideLst/>
    </p:cSldViewPr>
  </p:slideViewPr>
  <p:notesTextViewPr>
    <p:cViewPr>
      <p:scale>
        <a:sx n="3" d="2"/>
        <a:sy n="3" d="2"/>
      </p:scale>
      <p:origin x="0" y="-402"/>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lang="fr-FR"/>
          </a:p>
        </p:txBody>
      </p:sp>
      <p:sp>
        <p:nvSpPr>
          <p:cNvPr id="3" name="Espace réservé de la date 2"/>
          <p:cNvSpPr>
            <a:spLocks noGrp="1"/>
          </p:cNvSpPr>
          <p:nvPr>
            <p:ph type="dt" sz="quarter" idx="1"/>
          </p:nvPr>
        </p:nvSpPr>
        <p:spPr>
          <a:xfrm>
            <a:off x="3849689" y="0"/>
            <a:ext cx="2946400" cy="496888"/>
          </a:xfrm>
          <a:prstGeom prst="rect">
            <a:avLst/>
          </a:prstGeom>
        </p:spPr>
        <p:txBody>
          <a:bodyPr vert="horz" lIns="91432" tIns="45716" rIns="91432" bIns="45716" rtlCol="0"/>
          <a:lstStyle>
            <a:lvl1pPr algn="r">
              <a:defRPr sz="1200"/>
            </a:lvl1pPr>
          </a:lstStyle>
          <a:p>
            <a:fld id="{0EA1C3B2-3C04-4D64-8D0C-CAC810189586}" type="datetimeFigureOut">
              <a:rPr lang="fr-FR" smtClean="0"/>
              <a:t>05/06/2018</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32" tIns="45716" rIns="91432" bIns="4571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9" y="9429750"/>
            <a:ext cx="2946400" cy="496888"/>
          </a:xfrm>
          <a:prstGeom prst="rect">
            <a:avLst/>
          </a:prstGeom>
        </p:spPr>
        <p:txBody>
          <a:bodyPr vert="horz" lIns="91432" tIns="45716" rIns="91432" bIns="45716" rtlCol="0" anchor="b"/>
          <a:lstStyle>
            <a:lvl1pPr algn="r">
              <a:defRPr sz="1200"/>
            </a:lvl1pPr>
          </a:lstStyle>
          <a:p>
            <a:fld id="{1B0FB783-5367-430A-8DCA-8ACD4117B007}" type="slidenum">
              <a:rPr lang="fr-FR" smtClean="0"/>
              <a:t>‹N°›</a:t>
            </a:fld>
            <a:endParaRPr lang="fr-FR"/>
          </a:p>
        </p:txBody>
      </p:sp>
    </p:spTree>
    <p:extLst>
      <p:ext uri="{BB962C8B-B14F-4D97-AF65-F5344CB8AC3E}">
        <p14:creationId xmlns:p14="http://schemas.microsoft.com/office/powerpoint/2010/main" val="16790206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lang="fr-FR"/>
          </a:p>
        </p:txBody>
      </p:sp>
      <p:sp>
        <p:nvSpPr>
          <p:cNvPr id="3" name="Espace réservé de la date 2"/>
          <p:cNvSpPr>
            <a:spLocks noGrp="1"/>
          </p:cNvSpPr>
          <p:nvPr>
            <p:ph type="dt" idx="1"/>
          </p:nvPr>
        </p:nvSpPr>
        <p:spPr>
          <a:xfrm>
            <a:off x="3849689" y="0"/>
            <a:ext cx="2946400" cy="496888"/>
          </a:xfrm>
          <a:prstGeom prst="rect">
            <a:avLst/>
          </a:prstGeom>
        </p:spPr>
        <p:txBody>
          <a:bodyPr vert="horz" lIns="91432" tIns="45716" rIns="91432" bIns="45716" rtlCol="0"/>
          <a:lstStyle>
            <a:lvl1pPr algn="r">
              <a:defRPr sz="1200"/>
            </a:lvl1pPr>
          </a:lstStyle>
          <a:p>
            <a:fld id="{FCF0703A-47AB-45CE-A95D-66E76C0E4F72}" type="datetimeFigureOut">
              <a:rPr lang="fr-FR" smtClean="0"/>
              <a:t>05/06/2018</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2" tIns="45716" rIns="91432" bIns="45716" rtlCol="0" anchor="ctr"/>
          <a:lstStyle/>
          <a:p>
            <a:endParaRPr lang="fr-FR"/>
          </a:p>
        </p:txBody>
      </p:sp>
      <p:sp>
        <p:nvSpPr>
          <p:cNvPr id="5" name="Espace réservé des commentaires 4"/>
          <p:cNvSpPr>
            <a:spLocks noGrp="1"/>
          </p:cNvSpPr>
          <p:nvPr>
            <p:ph type="body" sz="quarter" idx="3"/>
          </p:nvPr>
        </p:nvSpPr>
        <p:spPr>
          <a:xfrm>
            <a:off x="679451" y="4776788"/>
            <a:ext cx="5438775" cy="3908425"/>
          </a:xfrm>
          <a:prstGeom prst="rect">
            <a:avLst/>
          </a:prstGeom>
        </p:spPr>
        <p:txBody>
          <a:bodyPr vert="horz" lIns="91432" tIns="45716" rIns="91432" bIns="4571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32" tIns="45716" rIns="91432" bIns="4571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9" y="9429750"/>
            <a:ext cx="2946400" cy="496888"/>
          </a:xfrm>
          <a:prstGeom prst="rect">
            <a:avLst/>
          </a:prstGeom>
        </p:spPr>
        <p:txBody>
          <a:bodyPr vert="horz" lIns="91432" tIns="45716" rIns="91432" bIns="45716" rtlCol="0" anchor="b"/>
          <a:lstStyle>
            <a:lvl1pPr algn="r">
              <a:defRPr sz="1200"/>
            </a:lvl1pPr>
          </a:lstStyle>
          <a:p>
            <a:fld id="{241C4141-D181-414F-BFB5-12243D7F908D}" type="slidenum">
              <a:rPr lang="fr-FR" smtClean="0"/>
              <a:t>‹N°›</a:t>
            </a:fld>
            <a:endParaRPr lang="fr-FR"/>
          </a:p>
        </p:txBody>
      </p:sp>
    </p:spTree>
    <p:extLst>
      <p:ext uri="{BB962C8B-B14F-4D97-AF65-F5344CB8AC3E}">
        <p14:creationId xmlns:p14="http://schemas.microsoft.com/office/powerpoint/2010/main" val="21886160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1</a:t>
            </a:fld>
            <a:endParaRPr lang="fr-FR"/>
          </a:p>
        </p:txBody>
      </p:sp>
    </p:spTree>
    <p:extLst>
      <p:ext uri="{BB962C8B-B14F-4D97-AF65-F5344CB8AC3E}">
        <p14:creationId xmlns:p14="http://schemas.microsoft.com/office/powerpoint/2010/main" val="380382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2</a:t>
            </a:fld>
            <a:endParaRPr lang="fr-FR"/>
          </a:p>
        </p:txBody>
      </p:sp>
    </p:spTree>
    <p:extLst>
      <p:ext uri="{BB962C8B-B14F-4D97-AF65-F5344CB8AC3E}">
        <p14:creationId xmlns:p14="http://schemas.microsoft.com/office/powerpoint/2010/main" val="142150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Malgré le lien positif constaté avec</a:t>
            </a:r>
            <a:r>
              <a:rPr lang="fr-FR" baseline="0" dirty="0" smtClean="0"/>
              <a:t> la fille ainée, les faits constatés et les multiples interrogations des professionnels nous ont amené à indiquer une MJIE en urgence dès la naissance pour le bébé ainsi que pour la fille ainée du couple. </a:t>
            </a:r>
          </a:p>
          <a:p>
            <a:r>
              <a:rPr lang="fr-FR" baseline="0" dirty="0" smtClean="0"/>
              <a:t>Concernant les conduites inadaptées envers la fille ainée, nous avions constatés des cris et hurlements depuis les fenêtres des bureaux de la MDS, des coups de soleil sur la petite qui n’avait pas été protégée lors d’un séjour à la piscine, le biberon rempli de coca-cola et l’enfant non attachée dans la voiturette.</a:t>
            </a:r>
          </a:p>
          <a:p>
            <a:r>
              <a:rPr lang="fr-FR" baseline="0" dirty="0" smtClean="0"/>
              <a:t>Il n’a pas été possible d’évaluer les capacités du père.</a:t>
            </a:r>
          </a:p>
          <a:p>
            <a:r>
              <a:rPr lang="fr-FR" baseline="0" dirty="0" smtClean="0"/>
              <a:t>La jeune femme était sous le coup d’une condamnation et il existait une interrogation sur une éventuelle incarcération au moment de la naissance. </a:t>
            </a:r>
            <a:endParaRPr lang="fr-FR" dirty="0"/>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3</a:t>
            </a:fld>
            <a:endParaRPr lang="fr-FR"/>
          </a:p>
        </p:txBody>
      </p:sp>
    </p:spTree>
    <p:extLst>
      <p:ext uri="{BB962C8B-B14F-4D97-AF65-F5344CB8AC3E}">
        <p14:creationId xmlns:p14="http://schemas.microsoft.com/office/powerpoint/2010/main" val="2931511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exemple,</a:t>
            </a:r>
            <a:r>
              <a:rPr lang="fr-FR" baseline="0" dirty="0" smtClean="0"/>
              <a:t> d</a:t>
            </a:r>
            <a:r>
              <a:rPr lang="fr-FR" dirty="0" smtClean="0"/>
              <a:t>ans la situation de la</a:t>
            </a:r>
            <a:r>
              <a:rPr lang="fr-FR" baseline="0" dirty="0" smtClean="0"/>
              <a:t> famille D., le terme prévu de la grossesse est le 25 juillet.</a:t>
            </a:r>
          </a:p>
          <a:p>
            <a:r>
              <a:rPr lang="fr-FR" baseline="0" dirty="0" smtClean="0"/>
              <a:t> l’</a:t>
            </a:r>
            <a:r>
              <a:rPr lang="fr-FR" baseline="0" dirty="0" err="1" smtClean="0"/>
              <a:t>IPPrénat</a:t>
            </a:r>
            <a:r>
              <a:rPr lang="fr-FR" baseline="0" dirty="0" smtClean="0"/>
              <a:t> est datée du 27/06. </a:t>
            </a:r>
          </a:p>
          <a:p>
            <a:r>
              <a:rPr lang="fr-FR" baseline="0" dirty="0" smtClean="0"/>
              <a:t>L’envoi à la CRIP a lieu le 29/06.</a:t>
            </a:r>
          </a:p>
          <a:p>
            <a:r>
              <a:rPr lang="fr-FR" baseline="0" dirty="0" smtClean="0"/>
              <a:t>Un courrier est envoyé à la famille à la date du 30 juin pour une rendez-vous proposé le 05 juillet.</a:t>
            </a:r>
            <a:endParaRPr lang="fr-FR" dirty="0"/>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4</a:t>
            </a:fld>
            <a:endParaRPr lang="fr-FR"/>
          </a:p>
        </p:txBody>
      </p:sp>
    </p:spTree>
    <p:extLst>
      <p:ext uri="{BB962C8B-B14F-4D97-AF65-F5344CB8AC3E}">
        <p14:creationId xmlns:p14="http://schemas.microsoft.com/office/powerpoint/2010/main" val="471745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préparation du rendez-vous</a:t>
            </a:r>
            <a:r>
              <a:rPr lang="fr-FR" baseline="0" dirty="0" smtClean="0"/>
              <a:t> consiste dans notre exemple à structurer les éléments de danger et les éléments positifs.</a:t>
            </a:r>
          </a:p>
          <a:p>
            <a:endParaRPr lang="fr-FR" dirty="0"/>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5</a:t>
            </a:fld>
            <a:endParaRPr lang="fr-FR"/>
          </a:p>
        </p:txBody>
      </p:sp>
    </p:spTree>
    <p:extLst>
      <p:ext uri="{BB962C8B-B14F-4D97-AF65-F5344CB8AC3E}">
        <p14:creationId xmlns:p14="http://schemas.microsoft.com/office/powerpoint/2010/main" val="2007023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6</a:t>
            </a:fld>
            <a:endParaRPr lang="fr-FR"/>
          </a:p>
        </p:txBody>
      </p:sp>
    </p:spTree>
    <p:extLst>
      <p:ext uri="{BB962C8B-B14F-4D97-AF65-F5344CB8AC3E}">
        <p14:creationId xmlns:p14="http://schemas.microsoft.com/office/powerpoint/2010/main" val="2514332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a:t>
            </a:r>
            <a:r>
              <a:rPr lang="fr-FR" baseline="0" dirty="0" smtClean="0"/>
              <a:t> l’exemple de la famille D. : Mr n ’est pas présent au rendez-vous.</a:t>
            </a:r>
          </a:p>
          <a:p>
            <a:r>
              <a:rPr lang="fr-FR" baseline="0" dirty="0" smtClean="0"/>
              <a:t>Nous rassurons Mme D. sur le fait que nous n’indiquons pas une demande de placement..</a:t>
            </a:r>
          </a:p>
          <a:p>
            <a:r>
              <a:rPr lang="fr-FR" baseline="0" dirty="0" smtClean="0"/>
              <a:t>Elle avait évoqué en effet cette peur du placement, comme la peur d’accoucher pendant une incarcération.</a:t>
            </a:r>
            <a:endParaRPr lang="fr-FR" dirty="0"/>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7</a:t>
            </a:fld>
            <a:endParaRPr lang="fr-FR"/>
          </a:p>
        </p:txBody>
      </p:sp>
    </p:spTree>
    <p:extLst>
      <p:ext uri="{BB962C8B-B14F-4D97-AF65-F5344CB8AC3E}">
        <p14:creationId xmlns:p14="http://schemas.microsoft.com/office/powerpoint/2010/main" val="22491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Nous rassurons Madame D. sur la</a:t>
            </a:r>
            <a:r>
              <a:rPr lang="fr-FR" baseline="0" dirty="0" smtClean="0"/>
              <a:t> bonne interaction qu’elle a avec sa fille ainée et que cet élément est capital dans l’absence de demande de placement.</a:t>
            </a:r>
          </a:p>
          <a:p>
            <a:r>
              <a:rPr lang="fr-FR" baseline="0" dirty="0" smtClean="0"/>
              <a:t>Madame D. n’a pas de réaction négative, elle semble comprendre ce qui motive notre démarche,  elle connaît les institutions et sait s’en servir en cas de besoin. </a:t>
            </a:r>
            <a:endParaRPr lang="fr-FR" dirty="0"/>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8</a:t>
            </a:fld>
            <a:endParaRPr lang="fr-FR"/>
          </a:p>
        </p:txBody>
      </p:sp>
    </p:spTree>
    <p:extLst>
      <p:ext uri="{BB962C8B-B14F-4D97-AF65-F5344CB8AC3E}">
        <p14:creationId xmlns:p14="http://schemas.microsoft.com/office/powerpoint/2010/main" val="2371200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l’exemple de Madame D.,</a:t>
            </a:r>
            <a:r>
              <a:rPr lang="fr-FR" baseline="0" dirty="0" smtClean="0"/>
              <a:t> nous avons proposé de nouveaux rendez-vous avec la puéricultrice, l’assistante sociale, la Sage-femme.</a:t>
            </a:r>
          </a:p>
          <a:p>
            <a:r>
              <a:rPr lang="fr-FR" baseline="0" dirty="0" smtClean="0"/>
              <a:t>Ainsi que plusieurs aides possibles : TISF et suivi psychologique</a:t>
            </a:r>
          </a:p>
          <a:p>
            <a:r>
              <a:rPr lang="fr-FR" baseline="0" dirty="0" smtClean="0"/>
              <a:t>Pour la suite de l’histoire, Madame D. accouche dans le département de la Gironde le 14/07.</a:t>
            </a:r>
          </a:p>
          <a:p>
            <a:r>
              <a:rPr lang="fr-FR" baseline="0" dirty="0" smtClean="0"/>
              <a:t>Elle revient à la MDS 1 semaine après son accouchement présentant des coups aux visage suite des violences en son encontre par un membre de la famille de son conjoint.</a:t>
            </a:r>
          </a:p>
          <a:p>
            <a:r>
              <a:rPr lang="fr-FR" baseline="0" dirty="0" smtClean="0"/>
              <a:t>Nous constatons la bonne santé de l’enfant, observons des gestes adaptés et de bonnes interactions avec le bébé, un allaitement de qualité.</a:t>
            </a:r>
          </a:p>
          <a:p>
            <a:r>
              <a:rPr lang="fr-FR" baseline="0" dirty="0" smtClean="0"/>
              <a:t>Une note d’information est rédigée en précisant que contenu des éléments rapportés et de l’</a:t>
            </a:r>
            <a:r>
              <a:rPr lang="fr-FR" baseline="0" dirty="0" err="1" smtClean="0"/>
              <a:t>IPPrénat</a:t>
            </a:r>
            <a:r>
              <a:rPr lang="fr-FR" baseline="0" dirty="0" smtClean="0"/>
              <a:t>, nous pensons qu’une MJIE en urgence pour les enfants du couple est pertinente.</a:t>
            </a:r>
          </a:p>
          <a:p>
            <a:r>
              <a:rPr lang="fr-FR" baseline="0" dirty="0" smtClean="0"/>
              <a:t>La MJIE a été demandé le 25/07/2017 par le juge des enfants.</a:t>
            </a:r>
          </a:p>
          <a:p>
            <a:r>
              <a:rPr lang="fr-FR" baseline="0" dirty="0" smtClean="0"/>
              <a:t>Madame D. a eu un aménagement de peine et a du porter un bracelet </a:t>
            </a:r>
            <a:r>
              <a:rPr lang="fr-FR" baseline="0" dirty="0" err="1" smtClean="0"/>
              <a:t>éléctronique</a:t>
            </a:r>
            <a:r>
              <a:rPr lang="fr-FR" baseline="0" dirty="0" smtClean="0"/>
              <a:t>.</a:t>
            </a:r>
          </a:p>
          <a:p>
            <a:r>
              <a:rPr lang="fr-FR" baseline="0" dirty="0" smtClean="0"/>
              <a:t>En septembre, le couple se sépare et Madame quitte le département avec ses filles.</a:t>
            </a:r>
            <a:endParaRPr lang="fr-FR" dirty="0"/>
          </a:p>
        </p:txBody>
      </p:sp>
      <p:sp>
        <p:nvSpPr>
          <p:cNvPr id="4" name="Espace réservé du numéro de diapositive 3"/>
          <p:cNvSpPr>
            <a:spLocks noGrp="1"/>
          </p:cNvSpPr>
          <p:nvPr>
            <p:ph type="sldNum" sz="quarter" idx="10"/>
          </p:nvPr>
        </p:nvSpPr>
        <p:spPr/>
        <p:txBody>
          <a:bodyPr/>
          <a:lstStyle/>
          <a:p>
            <a:fld id="{241C4141-D181-414F-BFB5-12243D7F908D}" type="slidenum">
              <a:rPr lang="fr-FR" smtClean="0"/>
              <a:t>9</a:t>
            </a:fld>
            <a:endParaRPr lang="fr-FR"/>
          </a:p>
        </p:txBody>
      </p:sp>
    </p:spTree>
    <p:extLst>
      <p:ext uri="{BB962C8B-B14F-4D97-AF65-F5344CB8AC3E}">
        <p14:creationId xmlns:p14="http://schemas.microsoft.com/office/powerpoint/2010/main" val="2529435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E33A0F7-506A-4252-9059-45157209A086}" type="datetime1">
              <a:rPr lang="fr-FR" smtClean="0"/>
              <a:t>05/06/2018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335312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805437-CEDB-415A-9CAD-D8EEB203BBD9}" type="datetime1">
              <a:rPr lang="fr-FR" smtClean="0"/>
              <a:t>05/06/2018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153278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832ED2-0042-4955-AF45-C1FAC391A649}" type="datetime1">
              <a:rPr lang="fr-FR" smtClean="0"/>
              <a:t>05/06/2018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84254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6475ACB-D7D1-49D1-8B23-2ACC05CC36DE}" type="datetime1">
              <a:rPr lang="fr-FR" smtClean="0"/>
              <a:t>05/06/2018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146838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DCB75B0-074F-4737-8E8B-4CAC7E554497}" type="datetime1">
              <a:rPr lang="fr-FR" smtClean="0"/>
              <a:t>05/06/2018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340618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1F9FA9-0374-4BB6-82B4-526DA9476583}" type="datetime1">
              <a:rPr lang="fr-FR" smtClean="0"/>
              <a:t>05/06/2018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191675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523ACAE-7E20-473F-A16F-F721D6EC90FF}" type="datetime1">
              <a:rPr lang="fr-FR" smtClean="0"/>
              <a:t>05/06/2018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178599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1CF3A06-F382-4B43-99C3-6A5BEE955750}" type="datetime1">
              <a:rPr lang="fr-FR" smtClean="0"/>
              <a:t>05/06/2018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412754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AE2036-8B6D-4C7A-AB1E-B6A5D63B1146}" type="datetime1">
              <a:rPr lang="fr-FR" smtClean="0"/>
              <a:t>05/06/2018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203795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4883773-6CB3-4232-9861-FE49DAF8D00E}" type="datetime1">
              <a:rPr lang="fr-FR" smtClean="0"/>
              <a:t>05/06/2018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114909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391F7A-0F3A-4BF2-A7FE-3A51782B8798}" type="datetime1">
              <a:rPr lang="fr-FR" smtClean="0"/>
              <a:t>05/06/2018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AD1337-2EA8-45C1-8608-0DF8F7C5CBE2}" type="slidenum">
              <a:rPr lang="fr-FR" smtClean="0"/>
              <a:t>‹N°›</a:t>
            </a:fld>
            <a:endParaRPr lang="fr-FR"/>
          </a:p>
        </p:txBody>
      </p:sp>
    </p:spTree>
    <p:extLst>
      <p:ext uri="{BB962C8B-B14F-4D97-AF65-F5344CB8AC3E}">
        <p14:creationId xmlns:p14="http://schemas.microsoft.com/office/powerpoint/2010/main" val="347413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7B782-0F19-4368-8A3D-A58033A09B2C}" type="datetime1">
              <a:rPr lang="fr-FR" smtClean="0"/>
              <a:t>05/06/2018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D1337-2EA8-45C1-8608-0DF8F7C5CBE2}" type="slidenum">
              <a:rPr lang="fr-FR" smtClean="0"/>
              <a:t>‹N°›</a:t>
            </a:fld>
            <a:endParaRPr lang="fr-FR"/>
          </a:p>
        </p:txBody>
      </p:sp>
    </p:spTree>
    <p:extLst>
      <p:ext uri="{BB962C8B-B14F-4D97-AF65-F5344CB8AC3E}">
        <p14:creationId xmlns:p14="http://schemas.microsoft.com/office/powerpoint/2010/main" val="12151084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1520" y="2297752"/>
            <a:ext cx="11315337" cy="2262499"/>
          </a:xfrm>
        </p:spPr>
        <p:txBody>
          <a:bodyPr>
            <a:normAutofit/>
          </a:bodyPr>
          <a:lstStyle/>
          <a:p>
            <a:pPr algn="ctr"/>
            <a:r>
              <a:rPr lang="fr-FR" sz="3200" b="1" dirty="0" smtClean="0">
                <a:solidFill>
                  <a:srgbClr val="E8502B"/>
                </a:solidFill>
              </a:rPr>
              <a:t>Information Préoccupante Prénatale : </a:t>
            </a:r>
            <a:r>
              <a:rPr lang="fr-FR" b="1" dirty="0" smtClean="0">
                <a:solidFill>
                  <a:srgbClr val="E8502B"/>
                </a:solidFill>
              </a:rPr>
              <a:t/>
            </a:r>
            <a:br>
              <a:rPr lang="fr-FR" b="1" dirty="0" smtClean="0">
                <a:solidFill>
                  <a:srgbClr val="E8502B"/>
                </a:solidFill>
              </a:rPr>
            </a:br>
            <a:r>
              <a:rPr lang="fr-FR" b="1" dirty="0" smtClean="0">
                <a:solidFill>
                  <a:srgbClr val="E8502B"/>
                </a:solidFill>
              </a:rPr>
              <a:t>L’annonce au couple</a:t>
            </a:r>
            <a:endParaRPr lang="fr-FR" sz="2700" b="1" i="1" dirty="0">
              <a:solidFill>
                <a:srgbClr val="E8502B"/>
              </a:solidFill>
            </a:endParaRPr>
          </a:p>
        </p:txBody>
      </p:sp>
      <p:sp>
        <p:nvSpPr>
          <p:cNvPr id="7" name="Espace réservé du contenu 6"/>
          <p:cNvSpPr>
            <a:spLocks noGrp="1"/>
          </p:cNvSpPr>
          <p:nvPr>
            <p:ph idx="1"/>
          </p:nvPr>
        </p:nvSpPr>
        <p:spPr>
          <a:xfrm>
            <a:off x="1653760" y="4793673"/>
            <a:ext cx="10538240" cy="1562677"/>
          </a:xfrm>
        </p:spPr>
        <p:txBody>
          <a:bodyPr>
            <a:noAutofit/>
          </a:bodyPr>
          <a:lstStyle/>
          <a:p>
            <a:pPr marL="0" indent="0">
              <a:buNone/>
            </a:pPr>
            <a:endParaRPr lang="fr-FR" sz="2000" b="1" dirty="0">
              <a:solidFill>
                <a:srgbClr val="0070C0"/>
              </a:solidFill>
            </a:endParaRPr>
          </a:p>
          <a:p>
            <a:pPr marL="0" indent="0" algn="ctr">
              <a:buNone/>
            </a:pPr>
            <a:r>
              <a:rPr lang="fr-FR" sz="2000" b="1" i="1" dirty="0" smtClean="0">
                <a:solidFill>
                  <a:srgbClr val="0070C0"/>
                </a:solidFill>
              </a:rPr>
              <a:t>			</a:t>
            </a:r>
            <a:r>
              <a:rPr lang="fr-FR" sz="1600" dirty="0" smtClean="0">
                <a:solidFill>
                  <a:srgbClr val="0070C0"/>
                </a:solidFill>
              </a:rPr>
              <a:t>Myriam BENOIT : Sage-femme de PMI</a:t>
            </a:r>
            <a:r>
              <a:rPr lang="fr-FR" sz="1600" dirty="0">
                <a:solidFill>
                  <a:srgbClr val="0070C0"/>
                </a:solidFill>
              </a:rPr>
              <a:t>	</a:t>
            </a:r>
            <a:endParaRPr lang="fr-FR" sz="1600" dirty="0" smtClean="0">
              <a:solidFill>
                <a:srgbClr val="0070C0"/>
              </a:solidFill>
            </a:endParaRPr>
          </a:p>
          <a:p>
            <a:pPr marL="0" indent="0" algn="ctr">
              <a:buNone/>
            </a:pPr>
            <a:r>
              <a:rPr lang="fr-FR" sz="1600" dirty="0" smtClean="0">
                <a:solidFill>
                  <a:srgbClr val="0070C0"/>
                </a:solidFill>
              </a:rPr>
              <a:t>					Laurent HERVIER : Coordinateur de Territoire et de l’Action Sociale </a:t>
            </a:r>
          </a:p>
          <a:p>
            <a:pPr marL="0" indent="0" algn="ctr">
              <a:buNone/>
            </a:pPr>
            <a:r>
              <a:rPr lang="fr-FR" sz="1600" dirty="0" smtClean="0">
                <a:solidFill>
                  <a:srgbClr val="0070C0"/>
                </a:solidFill>
              </a:rPr>
              <a:t>				Territoire </a:t>
            </a:r>
            <a:r>
              <a:rPr lang="fr-FR" sz="1600" dirty="0">
                <a:solidFill>
                  <a:srgbClr val="0070C0"/>
                </a:solidFill>
              </a:rPr>
              <a:t>4 des </a:t>
            </a:r>
            <a:r>
              <a:rPr lang="fr-FR" sz="1600" dirty="0" smtClean="0">
                <a:solidFill>
                  <a:srgbClr val="0070C0"/>
                </a:solidFill>
              </a:rPr>
              <a:t>Solidarités - Chauvigny / Montmorillon</a:t>
            </a:r>
            <a:endParaRPr lang="fr-FR" sz="1600" dirty="0">
              <a:solidFill>
                <a:srgbClr val="0070C0"/>
              </a:solidFill>
            </a:endParaRPr>
          </a:p>
          <a:p>
            <a:pPr marL="0" indent="0">
              <a:buNone/>
            </a:pPr>
            <a:r>
              <a:rPr lang="fr-FR" sz="2000" b="1" i="1" dirty="0" smtClean="0">
                <a:solidFill>
                  <a:srgbClr val="0070C0"/>
                </a:solidFill>
              </a:rPr>
              <a:t>		</a:t>
            </a:r>
            <a:endParaRPr lang="fr-FR" sz="2000" b="1" dirty="0">
              <a:solidFill>
                <a:srgbClr val="0070C0"/>
              </a:solidFill>
            </a:endParaRPr>
          </a:p>
          <a:p>
            <a:pPr marL="0" indent="0" algn="r">
              <a:buNone/>
            </a:pPr>
            <a:endParaRPr lang="fr-FR" sz="2000" b="1" i="1" dirty="0" smtClean="0">
              <a:solidFill>
                <a:srgbClr val="0070C0"/>
              </a:solidFill>
            </a:endParaRPr>
          </a:p>
          <a:p>
            <a:pPr marL="0" indent="0" algn="r">
              <a:buNone/>
            </a:pPr>
            <a:endParaRPr lang="fr-FR" sz="2000" dirty="0"/>
          </a:p>
        </p:txBody>
      </p:sp>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1</a:t>
            </a:fld>
            <a:endParaRPr lang="fr-FR" dirty="0"/>
          </a:p>
        </p:txBody>
      </p:sp>
      <p:sp>
        <p:nvSpPr>
          <p:cNvPr id="11" name="Espace réservé du contenu 6"/>
          <p:cNvSpPr txBox="1">
            <a:spLocks/>
          </p:cNvSpPr>
          <p:nvPr/>
        </p:nvSpPr>
        <p:spPr>
          <a:xfrm>
            <a:off x="815560" y="400904"/>
            <a:ext cx="10538240" cy="19121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r-FR" sz="2000" b="1" dirty="0" smtClean="0">
              <a:solidFill>
                <a:srgbClr val="0070C0"/>
              </a:solidFill>
            </a:endParaRPr>
          </a:p>
          <a:p>
            <a:pPr marL="0" indent="0" algn="ctr">
              <a:buFont typeface="Arial" panose="020B0604020202020204" pitchFamily="34" charset="0"/>
              <a:buNone/>
            </a:pPr>
            <a:r>
              <a:rPr lang="fr-FR" sz="1600" b="1" i="1" dirty="0" smtClean="0">
                <a:solidFill>
                  <a:srgbClr val="0070C0"/>
                </a:solidFill>
              </a:rPr>
              <a:t>29</a:t>
            </a:r>
            <a:r>
              <a:rPr lang="fr-FR" sz="1600" b="1" i="1" baseline="30000" dirty="0" smtClean="0">
                <a:solidFill>
                  <a:srgbClr val="0070C0"/>
                </a:solidFill>
              </a:rPr>
              <a:t>e</a:t>
            </a:r>
            <a:r>
              <a:rPr lang="fr-FR" sz="1600" b="1" i="1" dirty="0" smtClean="0">
                <a:solidFill>
                  <a:srgbClr val="0070C0"/>
                </a:solidFill>
              </a:rPr>
              <a:t> journées d’études de l’Association Nationale des Sages-Femmes Territoriales</a:t>
            </a:r>
          </a:p>
          <a:p>
            <a:pPr marL="0" indent="0" algn="ctr">
              <a:buFont typeface="Arial" panose="020B0604020202020204" pitchFamily="34" charset="0"/>
              <a:buNone/>
            </a:pPr>
            <a:r>
              <a:rPr lang="fr-FR" sz="1600" b="1" i="1" dirty="0" smtClean="0">
                <a:solidFill>
                  <a:srgbClr val="0070C0"/>
                </a:solidFill>
              </a:rPr>
              <a:t>7 et 8 juin 2018</a:t>
            </a:r>
          </a:p>
          <a:p>
            <a:pPr marL="0" indent="0" algn="ctr">
              <a:buFont typeface="Arial" panose="020B0604020202020204" pitchFamily="34" charset="0"/>
              <a:buNone/>
            </a:pPr>
            <a:r>
              <a:rPr lang="fr-FR" sz="1600" b="1" i="1" dirty="0" smtClean="0">
                <a:solidFill>
                  <a:srgbClr val="0070C0"/>
                </a:solidFill>
              </a:rPr>
              <a:t>« L ’accompagnement en prénatal, entre prévenir et protéger :  quelle bienveillance possible ?</a:t>
            </a:r>
            <a:endParaRPr lang="fr-FR" sz="1600" b="1" dirty="0" smtClean="0">
              <a:solidFill>
                <a:srgbClr val="0070C0"/>
              </a:solidFill>
            </a:endParaRPr>
          </a:p>
          <a:p>
            <a:pPr marL="0" indent="0" algn="r">
              <a:buFont typeface="Arial" panose="020B0604020202020204" pitchFamily="34" charset="0"/>
              <a:buNone/>
            </a:pPr>
            <a:endParaRPr lang="fr-FR" sz="2000" b="1" i="1" dirty="0" smtClean="0">
              <a:solidFill>
                <a:srgbClr val="0070C0"/>
              </a:solidFill>
            </a:endParaRPr>
          </a:p>
          <a:p>
            <a:pPr marL="0" indent="0" algn="r">
              <a:buFont typeface="Arial" panose="020B0604020202020204" pitchFamily="34" charset="0"/>
              <a:buNone/>
            </a:pPr>
            <a:endParaRPr lang="fr-FR" sz="2000" dirty="0"/>
          </a:p>
        </p:txBody>
      </p:sp>
    </p:spTree>
    <p:extLst>
      <p:ext uri="{BB962C8B-B14F-4D97-AF65-F5344CB8AC3E}">
        <p14:creationId xmlns:p14="http://schemas.microsoft.com/office/powerpoint/2010/main" val="3249226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2</a:t>
            </a:fld>
            <a:endParaRPr lang="fr-FR"/>
          </a:p>
        </p:txBody>
      </p:sp>
      <p:sp>
        <p:nvSpPr>
          <p:cNvPr id="11" name="ZoneTexte 10"/>
          <p:cNvSpPr txBox="1"/>
          <p:nvPr/>
        </p:nvSpPr>
        <p:spPr>
          <a:xfrm>
            <a:off x="1790157" y="2359478"/>
            <a:ext cx="9890759" cy="213904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1900" b="1" dirty="0" smtClean="0">
                <a:solidFill>
                  <a:srgbClr val="0070C0"/>
                </a:solidFill>
              </a:rPr>
              <a:t>1. </a:t>
            </a:r>
            <a:r>
              <a:rPr lang="fr-FR" sz="1900" b="1" u="sng" dirty="0" smtClean="0">
                <a:solidFill>
                  <a:srgbClr val="0070C0"/>
                </a:solidFill>
              </a:rPr>
              <a:t>L’exemple de la famille D.</a:t>
            </a:r>
          </a:p>
          <a:p>
            <a:pPr marL="342900" indent="-342900">
              <a:buFont typeface="Wingdings" panose="05000000000000000000" pitchFamily="2" charset="2"/>
              <a:buChar char="à"/>
            </a:pPr>
            <a:endParaRPr lang="fr-FR" sz="1900" b="1" u="sng" dirty="0">
              <a:solidFill>
                <a:srgbClr val="0070C0"/>
              </a:solidFill>
            </a:endParaRPr>
          </a:p>
          <a:p>
            <a:r>
              <a:rPr lang="fr-FR" sz="1900" b="1" dirty="0" smtClean="0">
                <a:solidFill>
                  <a:srgbClr val="0070C0"/>
                </a:solidFill>
              </a:rPr>
              <a:t>2. </a:t>
            </a:r>
            <a:r>
              <a:rPr lang="fr-FR" sz="1900" b="1" u="sng" dirty="0" smtClean="0">
                <a:solidFill>
                  <a:srgbClr val="0070C0"/>
                </a:solidFill>
              </a:rPr>
              <a:t>Les modalités de l’annonce</a:t>
            </a:r>
          </a:p>
          <a:p>
            <a:pPr marL="342900" indent="-342900">
              <a:buFont typeface="Wingdings" panose="05000000000000000000" pitchFamily="2" charset="2"/>
              <a:buChar char="à"/>
            </a:pPr>
            <a:endParaRPr lang="fr-FR" sz="1900" b="1" u="sng" dirty="0" smtClean="0">
              <a:solidFill>
                <a:srgbClr val="0070C0"/>
              </a:solidFill>
            </a:endParaRPr>
          </a:p>
          <a:p>
            <a:r>
              <a:rPr lang="fr-FR" sz="1900" b="1" dirty="0" smtClean="0">
                <a:solidFill>
                  <a:srgbClr val="0070C0"/>
                </a:solidFill>
              </a:rPr>
              <a:t>3. </a:t>
            </a:r>
            <a:r>
              <a:rPr lang="fr-FR" sz="1900" b="1" u="sng" dirty="0" smtClean="0">
                <a:solidFill>
                  <a:srgbClr val="0070C0"/>
                </a:solidFill>
              </a:rPr>
              <a:t>Le déroulé et le contenu</a:t>
            </a:r>
          </a:p>
          <a:p>
            <a:endParaRPr lang="fr-FR" sz="1900" b="1" u="sng" dirty="0">
              <a:solidFill>
                <a:srgbClr val="0070C0"/>
              </a:solidFill>
            </a:endParaRPr>
          </a:p>
          <a:p>
            <a:r>
              <a:rPr lang="fr-FR" sz="1900" b="1" dirty="0" smtClean="0">
                <a:solidFill>
                  <a:srgbClr val="0070C0"/>
                </a:solidFill>
              </a:rPr>
              <a:t>4. </a:t>
            </a:r>
            <a:r>
              <a:rPr lang="fr-FR" sz="1900" b="1" u="sng" dirty="0" smtClean="0">
                <a:solidFill>
                  <a:srgbClr val="0070C0"/>
                </a:solidFill>
              </a:rPr>
              <a:t>Le positionnement</a:t>
            </a:r>
            <a:endParaRPr lang="fr-FR" sz="1900" dirty="0" smtClean="0">
              <a:solidFill>
                <a:srgbClr val="0070C0"/>
              </a:solidFill>
            </a:endParaRPr>
          </a:p>
        </p:txBody>
      </p:sp>
      <p:pic>
        <p:nvPicPr>
          <p:cNvPr id="2" name="Image 1"/>
          <p:cNvPicPr>
            <a:picLocks noChangeAspect="1"/>
          </p:cNvPicPr>
          <p:nvPr/>
        </p:nvPicPr>
        <p:blipFill>
          <a:blip r:embed="rId4"/>
          <a:stretch>
            <a:fillRect/>
          </a:stretch>
        </p:blipFill>
        <p:spPr>
          <a:xfrm>
            <a:off x="365759" y="-24057"/>
            <a:ext cx="11315157" cy="2267909"/>
          </a:xfrm>
          <a:prstGeom prst="rect">
            <a:avLst/>
          </a:prstGeom>
        </p:spPr>
      </p:pic>
    </p:spTree>
    <p:extLst>
      <p:ext uri="{BB962C8B-B14F-4D97-AF65-F5344CB8AC3E}">
        <p14:creationId xmlns:p14="http://schemas.microsoft.com/office/powerpoint/2010/main" val="2109712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3</a:t>
            </a:fld>
            <a:endParaRPr lang="fr-FR"/>
          </a:p>
        </p:txBody>
      </p:sp>
      <p:sp>
        <p:nvSpPr>
          <p:cNvPr id="11" name="ZoneTexte 10"/>
          <p:cNvSpPr txBox="1"/>
          <p:nvPr/>
        </p:nvSpPr>
        <p:spPr>
          <a:xfrm>
            <a:off x="1173480" y="1470075"/>
            <a:ext cx="10598900" cy="59093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b="1" dirty="0" smtClean="0">
                <a:solidFill>
                  <a:srgbClr val="0070C0"/>
                </a:solidFill>
              </a:rPr>
              <a:t>1. </a:t>
            </a:r>
            <a:r>
              <a:rPr lang="fr-FR" b="1" u="sng" dirty="0" smtClean="0">
                <a:solidFill>
                  <a:srgbClr val="0070C0"/>
                </a:solidFill>
              </a:rPr>
              <a:t>L’exemple de la famille D : les éléments ayant conduit à l’IP Prénatale</a:t>
            </a:r>
          </a:p>
          <a:p>
            <a:endParaRPr lang="fr-FR" b="1" u="sng" dirty="0">
              <a:solidFill>
                <a:srgbClr val="0070C0"/>
              </a:solidFill>
            </a:endParaRPr>
          </a:p>
          <a:p>
            <a:r>
              <a:rPr lang="fr-FR" dirty="0" smtClean="0">
                <a:solidFill>
                  <a:srgbClr val="0070C0"/>
                </a:solidFill>
              </a:rPr>
              <a:t>- Jeune couple (monsieur : 17 ans ; Mme : 19 ans) qui attend son deuxième enfant</a:t>
            </a:r>
          </a:p>
          <a:p>
            <a:r>
              <a:rPr lang="fr-FR" dirty="0" smtClean="0">
                <a:solidFill>
                  <a:srgbClr val="0070C0"/>
                </a:solidFill>
              </a:rPr>
              <a:t>- Une fille aînée âgée de 10 mois</a:t>
            </a:r>
          </a:p>
          <a:p>
            <a:r>
              <a:rPr lang="fr-FR" dirty="0" smtClean="0">
                <a:solidFill>
                  <a:srgbClr val="0070C0"/>
                </a:solidFill>
              </a:rPr>
              <a:t>- Pas de soutien familial et carences éducatives </a:t>
            </a:r>
          </a:p>
          <a:p>
            <a:r>
              <a:rPr lang="fr-FR" dirty="0" smtClean="0">
                <a:solidFill>
                  <a:srgbClr val="0070C0"/>
                </a:solidFill>
              </a:rPr>
              <a:t>- Conduites </a:t>
            </a:r>
            <a:r>
              <a:rPr lang="fr-FR" dirty="0">
                <a:solidFill>
                  <a:srgbClr val="0070C0"/>
                </a:solidFill>
              </a:rPr>
              <a:t>parentales </a:t>
            </a:r>
            <a:r>
              <a:rPr lang="fr-FR" dirty="0" smtClean="0">
                <a:solidFill>
                  <a:srgbClr val="0070C0"/>
                </a:solidFill>
              </a:rPr>
              <a:t>parfois inadaptées </a:t>
            </a:r>
            <a:r>
              <a:rPr lang="fr-FR" dirty="0">
                <a:solidFill>
                  <a:srgbClr val="0070C0"/>
                </a:solidFill>
              </a:rPr>
              <a:t>envers la fille aînée</a:t>
            </a:r>
          </a:p>
          <a:p>
            <a:r>
              <a:rPr lang="fr-FR" dirty="0" smtClean="0">
                <a:solidFill>
                  <a:srgbClr val="0070C0"/>
                </a:solidFill>
              </a:rPr>
              <a:t>- Contexte </a:t>
            </a:r>
            <a:r>
              <a:rPr lang="fr-FR" dirty="0">
                <a:solidFill>
                  <a:srgbClr val="0070C0"/>
                </a:solidFill>
              </a:rPr>
              <a:t>de comportements violents de Mme (condamnation en cours et suivi SPIP)</a:t>
            </a:r>
          </a:p>
          <a:p>
            <a:r>
              <a:rPr lang="fr-FR" dirty="0" smtClean="0">
                <a:solidFill>
                  <a:srgbClr val="0070C0"/>
                </a:solidFill>
              </a:rPr>
              <a:t>- Consommation </a:t>
            </a:r>
            <a:r>
              <a:rPr lang="fr-FR" dirty="0">
                <a:solidFill>
                  <a:srgbClr val="0070C0"/>
                </a:solidFill>
              </a:rPr>
              <a:t>d’alcool et de </a:t>
            </a:r>
            <a:r>
              <a:rPr lang="fr-FR" dirty="0" smtClean="0">
                <a:solidFill>
                  <a:srgbClr val="0070C0"/>
                </a:solidFill>
              </a:rPr>
              <a:t>toxiques arrêtés </a:t>
            </a:r>
            <a:r>
              <a:rPr lang="fr-FR" dirty="0">
                <a:solidFill>
                  <a:srgbClr val="0070C0"/>
                </a:solidFill>
              </a:rPr>
              <a:t>avant la grossesse</a:t>
            </a:r>
          </a:p>
          <a:p>
            <a:r>
              <a:rPr lang="fr-FR" dirty="0" smtClean="0">
                <a:solidFill>
                  <a:srgbClr val="0070C0"/>
                </a:solidFill>
              </a:rPr>
              <a:t>- Grossesse </a:t>
            </a:r>
            <a:r>
              <a:rPr lang="fr-FR" dirty="0" smtClean="0">
                <a:solidFill>
                  <a:srgbClr val="0070C0"/>
                </a:solidFill>
              </a:rPr>
              <a:t>accidentelle, acceptée, </a:t>
            </a:r>
            <a:r>
              <a:rPr lang="fr-FR" dirty="0" smtClean="0">
                <a:solidFill>
                  <a:srgbClr val="0070C0"/>
                </a:solidFill>
              </a:rPr>
              <a:t> </a:t>
            </a:r>
            <a:r>
              <a:rPr lang="fr-FR" dirty="0">
                <a:solidFill>
                  <a:srgbClr val="0070C0"/>
                </a:solidFill>
              </a:rPr>
              <a:t>suivi discontinu</a:t>
            </a:r>
          </a:p>
          <a:p>
            <a:r>
              <a:rPr lang="fr-FR" dirty="0" smtClean="0">
                <a:solidFill>
                  <a:srgbClr val="0070C0"/>
                </a:solidFill>
              </a:rPr>
              <a:t>- Situation </a:t>
            </a:r>
            <a:r>
              <a:rPr lang="fr-FR" dirty="0">
                <a:solidFill>
                  <a:srgbClr val="0070C0"/>
                </a:solidFill>
              </a:rPr>
              <a:t>financière dégradée </a:t>
            </a:r>
            <a:r>
              <a:rPr lang="fr-FR" dirty="0" smtClean="0">
                <a:solidFill>
                  <a:srgbClr val="0070C0"/>
                </a:solidFill>
              </a:rPr>
              <a:t>(sollicitations </a:t>
            </a:r>
            <a:r>
              <a:rPr lang="fr-FR" dirty="0">
                <a:solidFill>
                  <a:srgbClr val="0070C0"/>
                </a:solidFill>
              </a:rPr>
              <a:t>récurrentes pour des demandes alimentaires en </a:t>
            </a:r>
            <a:r>
              <a:rPr lang="fr-FR" dirty="0" smtClean="0">
                <a:solidFill>
                  <a:srgbClr val="0070C0"/>
                </a:solidFill>
              </a:rPr>
              <a:t>urgence, incapacité à gérer le budget et à prioriser les besoins de l’enfant).</a:t>
            </a:r>
            <a:endParaRPr lang="fr-FR" dirty="0">
              <a:solidFill>
                <a:srgbClr val="0070C0"/>
              </a:solidFill>
            </a:endParaRPr>
          </a:p>
          <a:p>
            <a:r>
              <a:rPr lang="fr-FR" dirty="0" smtClean="0">
                <a:solidFill>
                  <a:srgbClr val="0070C0"/>
                </a:solidFill>
              </a:rPr>
              <a:t>- Logement </a:t>
            </a:r>
            <a:r>
              <a:rPr lang="fr-FR" dirty="0">
                <a:solidFill>
                  <a:srgbClr val="0070C0"/>
                </a:solidFill>
              </a:rPr>
              <a:t>inadapté à l’accueil de l’enfant</a:t>
            </a:r>
          </a:p>
          <a:p>
            <a:r>
              <a:rPr lang="fr-FR" dirty="0" smtClean="0">
                <a:solidFill>
                  <a:srgbClr val="0070C0"/>
                </a:solidFill>
              </a:rPr>
              <a:t>- Interrogations </a:t>
            </a:r>
            <a:r>
              <a:rPr lang="fr-FR" dirty="0">
                <a:solidFill>
                  <a:srgbClr val="0070C0"/>
                </a:solidFill>
              </a:rPr>
              <a:t>sur l’investissement de l’enfant à naître et sur la préparation matérielle de  son arrivée</a:t>
            </a:r>
          </a:p>
          <a:p>
            <a:endParaRPr lang="fr-FR" dirty="0" smtClean="0">
              <a:solidFill>
                <a:srgbClr val="0070C0"/>
              </a:solidFill>
            </a:endParaRPr>
          </a:p>
          <a:p>
            <a:r>
              <a:rPr lang="fr-FR" dirty="0" smtClean="0">
                <a:solidFill>
                  <a:srgbClr val="0070C0"/>
                </a:solidFill>
              </a:rPr>
              <a:t>Situation déjà connue de la PMI et de l’action sociale, Mme sollicite dans l’urgence. </a:t>
            </a:r>
            <a:r>
              <a:rPr lang="fr-FR" dirty="0">
                <a:solidFill>
                  <a:srgbClr val="0070C0"/>
                </a:solidFill>
              </a:rPr>
              <a:t>Père non présent lors des différents rendez-vous </a:t>
            </a:r>
            <a:r>
              <a:rPr lang="fr-FR" dirty="0" smtClean="0">
                <a:solidFill>
                  <a:srgbClr val="0070C0"/>
                </a:solidFill>
              </a:rPr>
              <a:t>proposés</a:t>
            </a:r>
            <a:r>
              <a:rPr lang="fr-FR" dirty="0" smtClean="0">
                <a:solidFill>
                  <a:srgbClr val="0070C0"/>
                </a:solidFill>
              </a:rPr>
              <a:t>.</a:t>
            </a:r>
          </a:p>
          <a:p>
            <a:endParaRPr lang="fr-FR" dirty="0" smtClean="0">
              <a:solidFill>
                <a:srgbClr val="0070C0"/>
              </a:solidFill>
            </a:endParaRPr>
          </a:p>
          <a:p>
            <a:r>
              <a:rPr lang="fr-FR" dirty="0" smtClean="0">
                <a:solidFill>
                  <a:srgbClr val="0070C0"/>
                </a:solidFill>
              </a:rPr>
              <a:t>Madame a un lien de qualité avec sa fille ainée, constaté par plusieurs professionnels. Le suivi médical de l’enfant est régulier, les vaccinations à jour.</a:t>
            </a:r>
            <a:endParaRPr lang="fr-FR" dirty="0">
              <a:solidFill>
                <a:srgbClr val="0070C0"/>
              </a:solidFill>
            </a:endParaRPr>
          </a:p>
          <a:p>
            <a:endParaRPr lang="fr-FR" dirty="0">
              <a:solidFill>
                <a:srgbClr val="0070C0"/>
              </a:solidFill>
            </a:endParaRPr>
          </a:p>
          <a:p>
            <a:endParaRPr lang="fr-FR" b="1" u="sng" dirty="0" smtClean="0">
              <a:solidFill>
                <a:srgbClr val="0070C0"/>
              </a:solidFill>
            </a:endParaRPr>
          </a:p>
        </p:txBody>
      </p:sp>
      <p:pic>
        <p:nvPicPr>
          <p:cNvPr id="7" name="Image 6"/>
          <p:cNvPicPr>
            <a:picLocks noChangeAspect="1"/>
          </p:cNvPicPr>
          <p:nvPr/>
        </p:nvPicPr>
        <p:blipFill>
          <a:blip r:embed="rId4"/>
          <a:stretch>
            <a:fillRect/>
          </a:stretch>
        </p:blipFill>
        <p:spPr>
          <a:xfrm>
            <a:off x="546793" y="-240566"/>
            <a:ext cx="11315157" cy="2228834"/>
          </a:xfrm>
          <a:prstGeom prst="rect">
            <a:avLst/>
          </a:prstGeom>
        </p:spPr>
      </p:pic>
    </p:spTree>
    <p:extLst>
      <p:ext uri="{BB962C8B-B14F-4D97-AF65-F5344CB8AC3E}">
        <p14:creationId xmlns:p14="http://schemas.microsoft.com/office/powerpoint/2010/main" val="1009250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4</a:t>
            </a:fld>
            <a:endParaRPr lang="fr-FR"/>
          </a:p>
        </p:txBody>
      </p:sp>
      <p:pic>
        <p:nvPicPr>
          <p:cNvPr id="7" name="Image 6"/>
          <p:cNvPicPr>
            <a:picLocks noChangeAspect="1"/>
          </p:cNvPicPr>
          <p:nvPr/>
        </p:nvPicPr>
        <p:blipFill>
          <a:blip r:embed="rId4"/>
          <a:stretch>
            <a:fillRect/>
          </a:stretch>
        </p:blipFill>
        <p:spPr>
          <a:xfrm>
            <a:off x="365759" y="-86730"/>
            <a:ext cx="11315157" cy="2228834"/>
          </a:xfrm>
          <a:prstGeom prst="rect">
            <a:avLst/>
          </a:prstGeom>
        </p:spPr>
      </p:pic>
      <p:sp>
        <p:nvSpPr>
          <p:cNvPr id="13" name="ZoneTexte 12"/>
          <p:cNvSpPr txBox="1"/>
          <p:nvPr/>
        </p:nvSpPr>
        <p:spPr>
          <a:xfrm>
            <a:off x="1082016" y="1868564"/>
            <a:ext cx="10598900" cy="313932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b="1" dirty="0" smtClean="0">
                <a:solidFill>
                  <a:srgbClr val="0070C0"/>
                </a:solidFill>
              </a:rPr>
              <a:t>2. </a:t>
            </a:r>
            <a:r>
              <a:rPr lang="fr-FR" b="1" u="sng" dirty="0" smtClean="0">
                <a:solidFill>
                  <a:srgbClr val="0070C0"/>
                </a:solidFill>
              </a:rPr>
              <a:t>Les modalités de l’annonce</a:t>
            </a:r>
          </a:p>
          <a:p>
            <a:endParaRPr lang="fr-FR" b="1" u="sng" dirty="0" smtClean="0">
              <a:solidFill>
                <a:srgbClr val="0070C0"/>
              </a:solidFill>
            </a:endParaRPr>
          </a:p>
          <a:p>
            <a:r>
              <a:rPr lang="fr-FR" i="1" dirty="0" smtClean="0">
                <a:solidFill>
                  <a:srgbClr val="0070C0"/>
                </a:solidFill>
              </a:rPr>
              <a:t>Quand ?</a:t>
            </a:r>
          </a:p>
          <a:p>
            <a:endParaRPr lang="fr-FR" i="1" dirty="0" smtClean="0">
              <a:solidFill>
                <a:srgbClr val="0070C0"/>
              </a:solidFill>
            </a:endParaRPr>
          </a:p>
          <a:p>
            <a:r>
              <a:rPr lang="fr-FR" dirty="0" smtClean="0">
                <a:solidFill>
                  <a:srgbClr val="0070C0"/>
                </a:solidFill>
              </a:rPr>
              <a:t>- A l’issue de la rédaction de l’IP Prénatale et de l’envoi à la CRIP.</a:t>
            </a:r>
          </a:p>
          <a:p>
            <a:r>
              <a:rPr lang="fr-FR" dirty="0" smtClean="0">
                <a:solidFill>
                  <a:srgbClr val="0070C0"/>
                </a:solidFill>
              </a:rPr>
              <a:t>- Nécessaire disponibilité des professionnels afin de proposer un rendez-vous dans des délais relativement courts, prenant également en compte le terme de la grossesse.</a:t>
            </a:r>
          </a:p>
          <a:p>
            <a:r>
              <a:rPr lang="fr-FR" dirty="0" smtClean="0">
                <a:solidFill>
                  <a:srgbClr val="0070C0"/>
                </a:solidFill>
              </a:rPr>
              <a:t>- Eviter une annonce dans l’urgence et précipitée.</a:t>
            </a:r>
          </a:p>
          <a:p>
            <a:r>
              <a:rPr lang="fr-FR" dirty="0" smtClean="0">
                <a:solidFill>
                  <a:srgbClr val="0070C0"/>
                </a:solidFill>
              </a:rPr>
              <a:t>- Courrier adressé à la famille, information pouvant être relayée par les professionnels qui accompagnent</a:t>
            </a:r>
            <a:endParaRPr lang="fr-FR" b="1" u="sng" dirty="0">
              <a:solidFill>
                <a:srgbClr val="0070C0"/>
              </a:solidFill>
            </a:endParaRPr>
          </a:p>
          <a:p>
            <a:r>
              <a:rPr lang="fr-FR" dirty="0" smtClean="0">
                <a:solidFill>
                  <a:srgbClr val="0070C0"/>
                </a:solidFill>
              </a:rPr>
              <a:t>- Si la famille n’est pas présente au rdv, un second peut être proposé. A défaut de présence, l’information sera transmise à la CRIP et un courrier d’information sera adressé aux parents.</a:t>
            </a:r>
          </a:p>
        </p:txBody>
      </p:sp>
    </p:spTree>
    <p:extLst>
      <p:ext uri="{BB962C8B-B14F-4D97-AF65-F5344CB8AC3E}">
        <p14:creationId xmlns:p14="http://schemas.microsoft.com/office/powerpoint/2010/main" val="752617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5</a:t>
            </a:fld>
            <a:endParaRPr lang="fr-FR"/>
          </a:p>
        </p:txBody>
      </p:sp>
      <p:pic>
        <p:nvPicPr>
          <p:cNvPr id="7" name="Image 6"/>
          <p:cNvPicPr>
            <a:picLocks noChangeAspect="1"/>
          </p:cNvPicPr>
          <p:nvPr/>
        </p:nvPicPr>
        <p:blipFill>
          <a:blip r:embed="rId4"/>
          <a:stretch>
            <a:fillRect/>
          </a:stretch>
        </p:blipFill>
        <p:spPr>
          <a:xfrm>
            <a:off x="365759" y="-86730"/>
            <a:ext cx="11315157" cy="2228834"/>
          </a:xfrm>
          <a:prstGeom prst="rect">
            <a:avLst/>
          </a:prstGeom>
        </p:spPr>
      </p:pic>
      <p:sp>
        <p:nvSpPr>
          <p:cNvPr id="13" name="ZoneTexte 12"/>
          <p:cNvSpPr txBox="1"/>
          <p:nvPr/>
        </p:nvSpPr>
        <p:spPr>
          <a:xfrm>
            <a:off x="1082016" y="1868564"/>
            <a:ext cx="10598900" cy="397031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b="1" dirty="0" smtClean="0">
                <a:solidFill>
                  <a:srgbClr val="0070C0"/>
                </a:solidFill>
              </a:rPr>
              <a:t>2. </a:t>
            </a:r>
            <a:r>
              <a:rPr lang="fr-FR" b="1" u="sng" dirty="0" smtClean="0">
                <a:solidFill>
                  <a:srgbClr val="0070C0"/>
                </a:solidFill>
              </a:rPr>
              <a:t>Les modalités de l’annonce</a:t>
            </a:r>
          </a:p>
          <a:p>
            <a:endParaRPr lang="fr-FR" dirty="0">
              <a:solidFill>
                <a:srgbClr val="0070C0"/>
              </a:solidFill>
            </a:endParaRPr>
          </a:p>
          <a:p>
            <a:r>
              <a:rPr lang="fr-FR" i="1" dirty="0" smtClean="0">
                <a:solidFill>
                  <a:srgbClr val="0070C0"/>
                </a:solidFill>
              </a:rPr>
              <a:t>Qui ?</a:t>
            </a:r>
          </a:p>
          <a:p>
            <a:endParaRPr lang="fr-FR" i="1" dirty="0" smtClean="0">
              <a:solidFill>
                <a:srgbClr val="0070C0"/>
              </a:solidFill>
            </a:endParaRPr>
          </a:p>
          <a:p>
            <a:r>
              <a:rPr lang="fr-FR" dirty="0" smtClean="0">
                <a:solidFill>
                  <a:srgbClr val="0070C0"/>
                </a:solidFill>
              </a:rPr>
              <a:t>- En binôme</a:t>
            </a:r>
            <a:endParaRPr lang="fr-FR" dirty="0">
              <a:solidFill>
                <a:srgbClr val="0070C0"/>
              </a:solidFill>
            </a:endParaRPr>
          </a:p>
          <a:p>
            <a:r>
              <a:rPr lang="fr-FR" dirty="0" smtClean="0">
                <a:solidFill>
                  <a:srgbClr val="0070C0"/>
                </a:solidFill>
              </a:rPr>
              <a:t>- Sage-femme de PMI ou médecin de PMI </a:t>
            </a:r>
            <a:r>
              <a:rPr lang="fr-FR" b="1" u="sng" dirty="0" smtClean="0">
                <a:solidFill>
                  <a:srgbClr val="0070C0"/>
                </a:solidFill>
              </a:rPr>
              <a:t>et</a:t>
            </a:r>
            <a:r>
              <a:rPr lang="fr-FR" dirty="0" smtClean="0">
                <a:solidFill>
                  <a:srgbClr val="0070C0"/>
                </a:solidFill>
              </a:rPr>
              <a:t> Coordinateur de Territoire ou son adjoint : démarche contextuelle</a:t>
            </a:r>
          </a:p>
          <a:p>
            <a:r>
              <a:rPr lang="fr-FR" dirty="0" smtClean="0">
                <a:solidFill>
                  <a:srgbClr val="0070C0"/>
                </a:solidFill>
              </a:rPr>
              <a:t>	</a:t>
            </a:r>
          </a:p>
          <a:p>
            <a:r>
              <a:rPr lang="fr-FR" dirty="0">
                <a:solidFill>
                  <a:srgbClr val="0070C0"/>
                </a:solidFill>
              </a:rPr>
              <a:t>	</a:t>
            </a:r>
            <a:r>
              <a:rPr lang="fr-FR" dirty="0">
                <a:solidFill>
                  <a:srgbClr val="0070C0"/>
                </a:solidFill>
                <a:sym typeface="Wingdings" panose="05000000000000000000" pitchFamily="2" charset="2"/>
              </a:rPr>
              <a:t> </a:t>
            </a:r>
            <a:r>
              <a:rPr lang="fr-FR" dirty="0" smtClean="0">
                <a:solidFill>
                  <a:srgbClr val="0070C0"/>
                </a:solidFill>
                <a:sym typeface="Wingdings" panose="05000000000000000000" pitchFamily="2" charset="2"/>
              </a:rPr>
              <a:t> complémentarité des deux professionnels : accompagnement et représentation de l’institution</a:t>
            </a:r>
            <a:endParaRPr lang="fr-FR" dirty="0" smtClean="0">
              <a:solidFill>
                <a:srgbClr val="0070C0"/>
              </a:solidFill>
            </a:endParaRPr>
          </a:p>
          <a:p>
            <a:endParaRPr lang="fr-FR" dirty="0" smtClean="0">
              <a:solidFill>
                <a:srgbClr val="0070C0"/>
              </a:solidFill>
            </a:endParaRPr>
          </a:p>
          <a:p>
            <a:r>
              <a:rPr lang="fr-FR" dirty="0" smtClean="0">
                <a:solidFill>
                  <a:srgbClr val="0070C0"/>
                </a:solidFill>
              </a:rPr>
              <a:t>- Préparation du rendez-vous : nécessité d’un temps commun pour définir conjointement les éléments à présenter</a:t>
            </a:r>
          </a:p>
          <a:p>
            <a:endParaRPr lang="fr-FR" dirty="0">
              <a:solidFill>
                <a:srgbClr val="0070C0"/>
              </a:solidFill>
            </a:endParaRPr>
          </a:p>
          <a:p>
            <a:endParaRPr lang="fr-FR" b="1" u="sng" dirty="0">
              <a:solidFill>
                <a:srgbClr val="0070C0"/>
              </a:solidFill>
            </a:endParaRPr>
          </a:p>
          <a:p>
            <a:endParaRPr lang="fr-FR" b="1" u="sng" dirty="0" smtClean="0">
              <a:solidFill>
                <a:srgbClr val="0070C0"/>
              </a:solidFill>
            </a:endParaRPr>
          </a:p>
        </p:txBody>
      </p:sp>
    </p:spTree>
    <p:extLst>
      <p:ext uri="{BB962C8B-B14F-4D97-AF65-F5344CB8AC3E}">
        <p14:creationId xmlns:p14="http://schemas.microsoft.com/office/powerpoint/2010/main" val="1219979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6</a:t>
            </a:fld>
            <a:endParaRPr lang="fr-FR"/>
          </a:p>
        </p:txBody>
      </p:sp>
      <p:pic>
        <p:nvPicPr>
          <p:cNvPr id="7" name="Image 6"/>
          <p:cNvPicPr>
            <a:picLocks noChangeAspect="1"/>
          </p:cNvPicPr>
          <p:nvPr/>
        </p:nvPicPr>
        <p:blipFill>
          <a:blip r:embed="rId4"/>
          <a:stretch>
            <a:fillRect/>
          </a:stretch>
        </p:blipFill>
        <p:spPr>
          <a:xfrm>
            <a:off x="365759" y="-86730"/>
            <a:ext cx="11315157" cy="2228834"/>
          </a:xfrm>
          <a:prstGeom prst="rect">
            <a:avLst/>
          </a:prstGeom>
        </p:spPr>
      </p:pic>
      <p:sp>
        <p:nvSpPr>
          <p:cNvPr id="13" name="ZoneTexte 12"/>
          <p:cNvSpPr txBox="1"/>
          <p:nvPr/>
        </p:nvSpPr>
        <p:spPr>
          <a:xfrm>
            <a:off x="1082016" y="1868564"/>
            <a:ext cx="10598900"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b="1" dirty="0" smtClean="0">
                <a:solidFill>
                  <a:srgbClr val="0070C0"/>
                </a:solidFill>
              </a:rPr>
              <a:t>2. </a:t>
            </a:r>
            <a:r>
              <a:rPr lang="fr-FR" b="1" u="sng" dirty="0" smtClean="0">
                <a:solidFill>
                  <a:srgbClr val="0070C0"/>
                </a:solidFill>
              </a:rPr>
              <a:t>Les modalités de l’annonce</a:t>
            </a:r>
          </a:p>
          <a:p>
            <a:endParaRPr lang="fr-FR" dirty="0">
              <a:solidFill>
                <a:srgbClr val="0070C0"/>
              </a:solidFill>
            </a:endParaRPr>
          </a:p>
          <a:p>
            <a:endParaRPr lang="fr-FR" dirty="0">
              <a:solidFill>
                <a:srgbClr val="0070C0"/>
              </a:solidFill>
            </a:endParaRPr>
          </a:p>
          <a:p>
            <a:r>
              <a:rPr lang="fr-FR" i="1" dirty="0" smtClean="0">
                <a:solidFill>
                  <a:srgbClr val="0070C0"/>
                </a:solidFill>
              </a:rPr>
              <a:t>Où ?</a:t>
            </a:r>
          </a:p>
          <a:p>
            <a:endParaRPr lang="fr-FR" dirty="0">
              <a:solidFill>
                <a:srgbClr val="0070C0"/>
              </a:solidFill>
            </a:endParaRPr>
          </a:p>
          <a:p>
            <a:r>
              <a:rPr lang="fr-FR" dirty="0" smtClean="0">
                <a:solidFill>
                  <a:srgbClr val="0070C0"/>
                </a:solidFill>
              </a:rPr>
              <a:t>- En Maison Départementale des Solidarités (MDS), pas à domicile.</a:t>
            </a:r>
            <a:endParaRPr lang="fr-FR" dirty="0">
              <a:solidFill>
                <a:srgbClr val="0070C0"/>
              </a:solidFill>
            </a:endParaRPr>
          </a:p>
          <a:p>
            <a:endParaRPr lang="fr-FR" b="1" u="sng" dirty="0">
              <a:solidFill>
                <a:srgbClr val="0070C0"/>
              </a:solidFill>
            </a:endParaRPr>
          </a:p>
          <a:p>
            <a:endParaRPr lang="fr-FR" b="1" u="sng" dirty="0" smtClean="0">
              <a:solidFill>
                <a:srgbClr val="0070C0"/>
              </a:solidFill>
            </a:endParaRPr>
          </a:p>
        </p:txBody>
      </p:sp>
    </p:spTree>
    <p:extLst>
      <p:ext uri="{BB962C8B-B14F-4D97-AF65-F5344CB8AC3E}">
        <p14:creationId xmlns:p14="http://schemas.microsoft.com/office/powerpoint/2010/main" val="3999685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7</a:t>
            </a:fld>
            <a:endParaRPr lang="fr-FR"/>
          </a:p>
        </p:txBody>
      </p:sp>
      <p:pic>
        <p:nvPicPr>
          <p:cNvPr id="7" name="Image 6"/>
          <p:cNvPicPr>
            <a:picLocks noChangeAspect="1"/>
          </p:cNvPicPr>
          <p:nvPr/>
        </p:nvPicPr>
        <p:blipFill>
          <a:blip r:embed="rId4"/>
          <a:stretch>
            <a:fillRect/>
          </a:stretch>
        </p:blipFill>
        <p:spPr>
          <a:xfrm>
            <a:off x="365759" y="-86730"/>
            <a:ext cx="11315157" cy="2228834"/>
          </a:xfrm>
          <a:prstGeom prst="rect">
            <a:avLst/>
          </a:prstGeom>
        </p:spPr>
      </p:pic>
      <p:sp>
        <p:nvSpPr>
          <p:cNvPr id="13" name="ZoneTexte 12"/>
          <p:cNvSpPr txBox="1"/>
          <p:nvPr/>
        </p:nvSpPr>
        <p:spPr>
          <a:xfrm>
            <a:off x="1082016" y="1502691"/>
            <a:ext cx="10598900" cy="480131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b="1" dirty="0" smtClean="0">
              <a:solidFill>
                <a:srgbClr val="0070C0"/>
              </a:solidFill>
            </a:endParaRPr>
          </a:p>
          <a:p>
            <a:r>
              <a:rPr lang="fr-FR" b="1" dirty="0" smtClean="0">
                <a:solidFill>
                  <a:srgbClr val="0070C0"/>
                </a:solidFill>
              </a:rPr>
              <a:t>3. </a:t>
            </a:r>
            <a:r>
              <a:rPr lang="fr-FR" b="1" u="sng" dirty="0" smtClean="0">
                <a:solidFill>
                  <a:srgbClr val="0070C0"/>
                </a:solidFill>
              </a:rPr>
              <a:t>Le déroulé et le contenu</a:t>
            </a:r>
          </a:p>
          <a:p>
            <a:endParaRPr lang="fr-FR" dirty="0" smtClean="0">
              <a:solidFill>
                <a:srgbClr val="0070C0"/>
              </a:solidFill>
            </a:endParaRPr>
          </a:p>
          <a:p>
            <a:endParaRPr lang="fr-FR" dirty="0" smtClean="0">
              <a:solidFill>
                <a:srgbClr val="0070C0"/>
              </a:solidFill>
            </a:endParaRPr>
          </a:p>
          <a:p>
            <a:r>
              <a:rPr lang="fr-FR" dirty="0" smtClean="0">
                <a:solidFill>
                  <a:srgbClr val="0070C0"/>
                </a:solidFill>
              </a:rPr>
              <a:t>Durée : 1 heure maximum</a:t>
            </a:r>
          </a:p>
          <a:p>
            <a:endParaRPr lang="fr-FR" dirty="0" smtClean="0">
              <a:solidFill>
                <a:srgbClr val="0070C0"/>
              </a:solidFill>
            </a:endParaRPr>
          </a:p>
          <a:p>
            <a:endParaRPr lang="fr-FR" i="1" u="sng" dirty="0" smtClean="0">
              <a:solidFill>
                <a:srgbClr val="0070C0"/>
              </a:solidFill>
            </a:endParaRPr>
          </a:p>
          <a:p>
            <a:r>
              <a:rPr lang="fr-FR" i="1" u="sng" dirty="0" smtClean="0">
                <a:solidFill>
                  <a:srgbClr val="0070C0"/>
                </a:solidFill>
              </a:rPr>
              <a:t>1er temps : annonce</a:t>
            </a:r>
          </a:p>
          <a:p>
            <a:endParaRPr lang="fr-FR" i="1" dirty="0">
              <a:solidFill>
                <a:srgbClr val="0070C0"/>
              </a:solidFill>
            </a:endParaRPr>
          </a:p>
          <a:p>
            <a:r>
              <a:rPr lang="fr-FR" dirty="0" smtClean="0">
                <a:solidFill>
                  <a:srgbClr val="0070C0"/>
                </a:solidFill>
              </a:rPr>
              <a:t>- Pose du cadre réglementaire : le pourquoi du rendez-vous, la reprise du contexte.</a:t>
            </a:r>
          </a:p>
          <a:p>
            <a:r>
              <a:rPr lang="fr-FR" dirty="0" smtClean="0">
                <a:solidFill>
                  <a:srgbClr val="0070C0"/>
                </a:solidFill>
              </a:rPr>
              <a:t>- Exposé synthétique des éléments de danger (pas de lecture in extenso de l’écrit) : exemples concrets. </a:t>
            </a:r>
          </a:p>
          <a:p>
            <a:endParaRPr lang="fr-FR" dirty="0" smtClean="0">
              <a:solidFill>
                <a:srgbClr val="0070C0"/>
              </a:solidFill>
            </a:endParaRPr>
          </a:p>
          <a:p>
            <a:r>
              <a:rPr lang="fr-FR" dirty="0" smtClean="0">
                <a:solidFill>
                  <a:srgbClr val="0070C0"/>
                </a:solidFill>
              </a:rPr>
              <a:t>- Conclusion : 	Explication de l’orientation formulée par les services</a:t>
            </a:r>
          </a:p>
          <a:p>
            <a:r>
              <a:rPr lang="fr-FR" dirty="0" smtClean="0">
                <a:solidFill>
                  <a:srgbClr val="0070C0"/>
                </a:solidFill>
              </a:rPr>
              <a:t>		Préciser que la décision sera prise par le Magistrat après la naissance, en lien également 			avec les éléments issus de l’évaluation à la maternité : responsabilité collective de la 			décision finale</a:t>
            </a:r>
          </a:p>
          <a:p>
            <a:endParaRPr lang="fr-FR" i="1" dirty="0" smtClean="0">
              <a:solidFill>
                <a:srgbClr val="0070C0"/>
              </a:solidFill>
            </a:endParaRPr>
          </a:p>
        </p:txBody>
      </p:sp>
    </p:spTree>
    <p:extLst>
      <p:ext uri="{BB962C8B-B14F-4D97-AF65-F5344CB8AC3E}">
        <p14:creationId xmlns:p14="http://schemas.microsoft.com/office/powerpoint/2010/main" val="132318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8</a:t>
            </a:fld>
            <a:endParaRPr lang="fr-FR"/>
          </a:p>
        </p:txBody>
      </p:sp>
      <p:pic>
        <p:nvPicPr>
          <p:cNvPr id="7" name="Image 6"/>
          <p:cNvPicPr>
            <a:picLocks noChangeAspect="1"/>
          </p:cNvPicPr>
          <p:nvPr/>
        </p:nvPicPr>
        <p:blipFill>
          <a:blip r:embed="rId4"/>
          <a:stretch>
            <a:fillRect/>
          </a:stretch>
        </p:blipFill>
        <p:spPr>
          <a:xfrm>
            <a:off x="365759" y="-86730"/>
            <a:ext cx="11315157" cy="2228834"/>
          </a:xfrm>
          <a:prstGeom prst="rect">
            <a:avLst/>
          </a:prstGeom>
        </p:spPr>
      </p:pic>
      <p:sp>
        <p:nvSpPr>
          <p:cNvPr id="13" name="ZoneTexte 12"/>
          <p:cNvSpPr txBox="1"/>
          <p:nvPr/>
        </p:nvSpPr>
        <p:spPr>
          <a:xfrm>
            <a:off x="1082016" y="1502691"/>
            <a:ext cx="10598900" cy="34163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b="1" dirty="0" smtClean="0">
              <a:solidFill>
                <a:srgbClr val="0070C0"/>
              </a:solidFill>
            </a:endParaRPr>
          </a:p>
          <a:p>
            <a:endParaRPr lang="fr-FR" b="1" dirty="0">
              <a:solidFill>
                <a:srgbClr val="0070C0"/>
              </a:solidFill>
            </a:endParaRPr>
          </a:p>
          <a:p>
            <a:r>
              <a:rPr lang="fr-FR" b="1" dirty="0" smtClean="0">
                <a:solidFill>
                  <a:srgbClr val="0070C0"/>
                </a:solidFill>
              </a:rPr>
              <a:t>3. </a:t>
            </a:r>
            <a:r>
              <a:rPr lang="fr-FR" b="1" u="sng" dirty="0" smtClean="0">
                <a:solidFill>
                  <a:srgbClr val="0070C0"/>
                </a:solidFill>
              </a:rPr>
              <a:t>Le déroulé et le contenu</a:t>
            </a:r>
          </a:p>
          <a:p>
            <a:endParaRPr lang="fr-FR" dirty="0" smtClean="0">
              <a:solidFill>
                <a:srgbClr val="0070C0"/>
              </a:solidFill>
            </a:endParaRPr>
          </a:p>
          <a:p>
            <a:endParaRPr lang="fr-FR" i="1" dirty="0" smtClean="0">
              <a:solidFill>
                <a:srgbClr val="0070C0"/>
              </a:solidFill>
            </a:endParaRPr>
          </a:p>
          <a:p>
            <a:r>
              <a:rPr lang="fr-FR" i="1" u="sng" dirty="0" smtClean="0">
                <a:solidFill>
                  <a:srgbClr val="0070C0"/>
                </a:solidFill>
              </a:rPr>
              <a:t>2</a:t>
            </a:r>
            <a:r>
              <a:rPr lang="fr-FR" i="1" u="sng" baseline="30000" dirty="0" smtClean="0">
                <a:solidFill>
                  <a:srgbClr val="0070C0"/>
                </a:solidFill>
              </a:rPr>
              <a:t>ème</a:t>
            </a:r>
            <a:r>
              <a:rPr lang="fr-FR" i="1" u="sng" dirty="0" smtClean="0">
                <a:solidFill>
                  <a:srgbClr val="0070C0"/>
                </a:solidFill>
              </a:rPr>
              <a:t> temps : échanges</a:t>
            </a:r>
          </a:p>
          <a:p>
            <a:endParaRPr lang="fr-FR" i="1" dirty="0">
              <a:solidFill>
                <a:srgbClr val="0070C0"/>
              </a:solidFill>
            </a:endParaRPr>
          </a:p>
          <a:p>
            <a:r>
              <a:rPr lang="fr-FR" dirty="0" smtClean="0">
                <a:solidFill>
                  <a:srgbClr val="0070C0"/>
                </a:solidFill>
              </a:rPr>
              <a:t>- Présenter, quand cela est possible, les éléments positifs et les évolutions possibles.</a:t>
            </a:r>
            <a:endParaRPr lang="fr-FR" dirty="0">
              <a:solidFill>
                <a:srgbClr val="0070C0"/>
              </a:solidFill>
            </a:endParaRPr>
          </a:p>
          <a:p>
            <a:r>
              <a:rPr lang="fr-FR" dirty="0" smtClean="0">
                <a:solidFill>
                  <a:srgbClr val="0070C0"/>
                </a:solidFill>
              </a:rPr>
              <a:t>- Replacer cela dans une démarche d’aide et de soutien.</a:t>
            </a:r>
          </a:p>
          <a:p>
            <a:r>
              <a:rPr lang="fr-FR" dirty="0" smtClean="0">
                <a:solidFill>
                  <a:srgbClr val="0070C0"/>
                </a:solidFill>
              </a:rPr>
              <a:t>- Questionner la compréhension de la famille sur les éléments présentés et échangés.</a:t>
            </a:r>
          </a:p>
          <a:p>
            <a:pPr marL="285750" indent="-285750">
              <a:buFontTx/>
              <a:buChar char="-"/>
            </a:pPr>
            <a:endParaRPr lang="fr-FR" dirty="0">
              <a:solidFill>
                <a:srgbClr val="0070C0"/>
              </a:solidFill>
            </a:endParaRPr>
          </a:p>
          <a:p>
            <a:pPr marL="285750" indent="-285750">
              <a:buFontTx/>
              <a:buChar char="-"/>
            </a:pPr>
            <a:endParaRPr lang="fr-FR" dirty="0" smtClean="0">
              <a:solidFill>
                <a:srgbClr val="0070C0"/>
              </a:solidFill>
            </a:endParaRPr>
          </a:p>
        </p:txBody>
      </p:sp>
    </p:spTree>
    <p:extLst>
      <p:ext uri="{BB962C8B-B14F-4D97-AF65-F5344CB8AC3E}">
        <p14:creationId xmlns:p14="http://schemas.microsoft.com/office/powerpoint/2010/main" val="13786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3063241" y="3063242"/>
            <a:ext cx="6858001" cy="731520"/>
          </a:xfrm>
          <a:prstGeom prst="rect">
            <a:avLst/>
          </a:prstGeom>
          <a:gradFill flip="none" rotWithShape="1">
            <a:gsLst>
              <a:gs pos="0">
                <a:srgbClr val="009CC2">
                  <a:shade val="30000"/>
                  <a:satMod val="115000"/>
                </a:srgbClr>
              </a:gs>
              <a:gs pos="50000">
                <a:srgbClr val="009CC2">
                  <a:shade val="67500"/>
                  <a:satMod val="115000"/>
                </a:srgbClr>
              </a:gs>
              <a:gs pos="100000">
                <a:srgbClr val="009CC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 y="236542"/>
            <a:ext cx="883920" cy="883920"/>
          </a:xfrm>
          <a:prstGeom prst="rect">
            <a:avLst/>
          </a:prstGeom>
        </p:spPr>
      </p:pic>
      <p:sp>
        <p:nvSpPr>
          <p:cNvPr id="8" name="Espace réservé du numéro de diapositive 7"/>
          <p:cNvSpPr>
            <a:spLocks noGrp="1"/>
          </p:cNvSpPr>
          <p:nvPr>
            <p:ph type="sldNum" sz="quarter" idx="12"/>
          </p:nvPr>
        </p:nvSpPr>
        <p:spPr/>
        <p:txBody>
          <a:bodyPr/>
          <a:lstStyle/>
          <a:p>
            <a:fld id="{0AAD1337-2EA8-45C1-8608-0DF8F7C5CBE2}" type="slidenum">
              <a:rPr lang="fr-FR" smtClean="0"/>
              <a:t>9</a:t>
            </a:fld>
            <a:endParaRPr lang="fr-FR"/>
          </a:p>
        </p:txBody>
      </p:sp>
      <p:pic>
        <p:nvPicPr>
          <p:cNvPr id="7" name="Image 6"/>
          <p:cNvPicPr>
            <a:picLocks noChangeAspect="1"/>
          </p:cNvPicPr>
          <p:nvPr/>
        </p:nvPicPr>
        <p:blipFill>
          <a:blip r:embed="rId4"/>
          <a:stretch>
            <a:fillRect/>
          </a:stretch>
        </p:blipFill>
        <p:spPr>
          <a:xfrm>
            <a:off x="365759" y="-86730"/>
            <a:ext cx="11315157" cy="2228834"/>
          </a:xfrm>
          <a:prstGeom prst="rect">
            <a:avLst/>
          </a:prstGeom>
        </p:spPr>
      </p:pic>
      <p:sp>
        <p:nvSpPr>
          <p:cNvPr id="13" name="ZoneTexte 12"/>
          <p:cNvSpPr txBox="1"/>
          <p:nvPr/>
        </p:nvSpPr>
        <p:spPr>
          <a:xfrm>
            <a:off x="1173480" y="2071764"/>
            <a:ext cx="10598900" cy="286232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b="1" dirty="0" smtClean="0">
                <a:solidFill>
                  <a:srgbClr val="0070C0"/>
                </a:solidFill>
              </a:rPr>
              <a:t>4. </a:t>
            </a:r>
            <a:r>
              <a:rPr lang="fr-FR" b="1" u="sng" dirty="0" smtClean="0">
                <a:solidFill>
                  <a:srgbClr val="0070C0"/>
                </a:solidFill>
              </a:rPr>
              <a:t>Le positionnement</a:t>
            </a:r>
            <a:endParaRPr lang="fr-FR" dirty="0">
              <a:solidFill>
                <a:srgbClr val="0070C0"/>
              </a:solidFill>
            </a:endParaRPr>
          </a:p>
          <a:p>
            <a:endParaRPr lang="fr-FR" b="1" u="sng" dirty="0">
              <a:solidFill>
                <a:srgbClr val="0070C0"/>
              </a:solidFill>
            </a:endParaRPr>
          </a:p>
          <a:p>
            <a:endParaRPr lang="fr-FR" b="1" u="sng" dirty="0" smtClean="0">
              <a:solidFill>
                <a:srgbClr val="0070C0"/>
              </a:solidFill>
            </a:endParaRPr>
          </a:p>
          <a:p>
            <a:r>
              <a:rPr lang="fr-FR" dirty="0" smtClean="0">
                <a:solidFill>
                  <a:srgbClr val="0070C0"/>
                </a:solidFill>
              </a:rPr>
              <a:t>- Prendre en compte les difficultés de la famille et replacer au centre l’intérêt de l’enfant à naître.</a:t>
            </a:r>
          </a:p>
          <a:p>
            <a:endParaRPr lang="fr-FR" b="1" u="sng" dirty="0" smtClean="0">
              <a:solidFill>
                <a:srgbClr val="0070C0"/>
              </a:solidFill>
            </a:endParaRPr>
          </a:p>
          <a:p>
            <a:r>
              <a:rPr lang="fr-FR" dirty="0" smtClean="0">
                <a:solidFill>
                  <a:srgbClr val="0070C0"/>
                </a:solidFill>
              </a:rPr>
              <a:t>- Penser à après : comment maintenir le lien ? Quelles aides apporter après la naissance ?</a:t>
            </a:r>
          </a:p>
          <a:p>
            <a:endParaRPr lang="fr-FR" dirty="0" smtClean="0">
              <a:solidFill>
                <a:srgbClr val="0070C0"/>
              </a:solidFill>
            </a:endParaRPr>
          </a:p>
          <a:p>
            <a:r>
              <a:rPr lang="fr-FR" dirty="0" smtClean="0">
                <a:solidFill>
                  <a:srgbClr val="0070C0"/>
                </a:solidFill>
              </a:rPr>
              <a:t>- Prendre </a:t>
            </a:r>
            <a:r>
              <a:rPr lang="fr-FR" dirty="0">
                <a:solidFill>
                  <a:srgbClr val="0070C0"/>
                </a:solidFill>
              </a:rPr>
              <a:t>en compte l’émotion </a:t>
            </a:r>
            <a:r>
              <a:rPr lang="fr-FR" dirty="0" smtClean="0">
                <a:solidFill>
                  <a:srgbClr val="0070C0"/>
                </a:solidFill>
              </a:rPr>
              <a:t>générée </a:t>
            </a:r>
            <a:r>
              <a:rPr lang="fr-FR" dirty="0">
                <a:solidFill>
                  <a:srgbClr val="0070C0"/>
                </a:solidFill>
              </a:rPr>
              <a:t>par </a:t>
            </a:r>
            <a:r>
              <a:rPr lang="fr-FR" dirty="0" smtClean="0">
                <a:solidFill>
                  <a:srgbClr val="0070C0"/>
                </a:solidFill>
              </a:rPr>
              <a:t>l’annonce et adapter l’entretien en fonction.</a:t>
            </a:r>
          </a:p>
          <a:p>
            <a:endParaRPr lang="fr-FR" b="1" u="sng" dirty="0">
              <a:solidFill>
                <a:srgbClr val="0070C0"/>
              </a:solidFill>
            </a:endParaRPr>
          </a:p>
          <a:p>
            <a:endParaRPr lang="fr-FR" b="1" u="sng" dirty="0" smtClean="0">
              <a:solidFill>
                <a:srgbClr val="0070C0"/>
              </a:solidFill>
            </a:endParaRPr>
          </a:p>
        </p:txBody>
      </p:sp>
    </p:spTree>
    <p:extLst>
      <p:ext uri="{BB962C8B-B14F-4D97-AF65-F5344CB8AC3E}">
        <p14:creationId xmlns:p14="http://schemas.microsoft.com/office/powerpoint/2010/main" val="877223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10203</TotalTime>
  <Words>1045</Words>
  <Application>Microsoft Office PowerPoint</Application>
  <PresentationFormat>Grand écran</PresentationFormat>
  <Paragraphs>132</Paragraphs>
  <Slides>9</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Wingdings</vt:lpstr>
      <vt:lpstr>Thème Office</vt:lpstr>
      <vt:lpstr>Information Préoccupante Prénatale :  L’annonce au couple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Conseil Général de la Vienne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de rentrée 15 septembre 2016</dc:title>
  <dc:creator>PENIN Hélène</dc:creator>
  <cp:lastModifiedBy>BENOIT MYRIAM</cp:lastModifiedBy>
  <cp:revision>1585</cp:revision>
  <cp:lastPrinted>2018-06-05T16:07:59Z</cp:lastPrinted>
  <dcterms:created xsi:type="dcterms:W3CDTF">2016-09-08T13:25:29Z</dcterms:created>
  <dcterms:modified xsi:type="dcterms:W3CDTF">2018-06-05T16:10:06Z</dcterms:modified>
</cp:coreProperties>
</file>