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4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6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5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3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75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9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20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4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22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21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4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>
                <a:solidFill>
                  <a:prstClr val="white"/>
                </a:solidFill>
              </a:rPr>
              <a:pPr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F03B5E"/>
                </a:solidFill>
              </a:rPr>
              <a:pPr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4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fld id="{09B482E8-6E0E-1B4F-B1FD-C69DB9E858D9}" type="datetimeFigureOut">
              <a:rPr lang="en-US" dirty="0">
                <a:solidFill>
                  <a:prstClr val="white"/>
                </a:solidFill>
              </a:rPr>
              <a:pPr defTabSz="457200"/>
              <a:t>6/5/2018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F03B5E"/>
                </a:solidFill>
              </a:rPr>
              <a:pPr defTabSz="457200"/>
              <a:t>‹N°›</a:t>
            </a:fld>
            <a:endParaRPr lang="en-US" dirty="0">
              <a:solidFill>
                <a:srgbClr val="F03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26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1880318"/>
            <a:ext cx="10561418" cy="1509571"/>
          </a:xfrm>
        </p:spPr>
        <p:txBody>
          <a:bodyPr/>
          <a:lstStyle/>
          <a:p>
            <a:r>
              <a:rPr lang="fr-FR" dirty="0" smtClean="0"/>
              <a:t>L’accueil au service Petite Enfance de l’IDEF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6061" y="5384235"/>
            <a:ext cx="11578107" cy="1132475"/>
          </a:xfrm>
        </p:spPr>
        <p:txBody>
          <a:bodyPr/>
          <a:lstStyle/>
          <a:p>
            <a:r>
              <a:rPr lang="fr-FR" sz="3600" b="1" dirty="0" smtClean="0"/>
              <a:t>Jean Puyo, responsable du service Petite Enfance de l’IDEF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7523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1515" y="357035"/>
            <a:ext cx="10974169" cy="970450"/>
          </a:xfrm>
        </p:spPr>
        <p:txBody>
          <a:bodyPr/>
          <a:lstStyle/>
          <a:p>
            <a:r>
              <a:rPr lang="fr-FR" dirty="0" smtClean="0"/>
              <a:t> Prendre soin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904869"/>
            <a:ext cx="10554574" cy="3636511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accent6"/>
                </a:solidFill>
              </a:rPr>
              <a:t>Modalités d’accueil au service Petite Enfance</a:t>
            </a:r>
          </a:p>
          <a:p>
            <a:pPr marL="0" indent="0">
              <a:buNone/>
            </a:pPr>
            <a:endParaRPr lang="fr-FR" sz="3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Participation à la </a:t>
            </a:r>
            <a:r>
              <a:rPr lang="fr-FR" sz="1800" b="1" dirty="0" smtClean="0"/>
              <a:t>synthèse </a:t>
            </a:r>
            <a:r>
              <a:rPr lang="fr-FR" sz="1800" dirty="0" smtClean="0"/>
              <a:t>organisée par la maternité du CHU avant l’accueil de l’enfant</a:t>
            </a:r>
          </a:p>
          <a:p>
            <a:pPr marL="457200" lvl="1" indent="0">
              <a:buNone/>
            </a:pPr>
            <a:endParaRPr lang="fr-FR" sz="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Accueil de l’</a:t>
            </a:r>
            <a:r>
              <a:rPr lang="fr-FR" sz="1800" b="1" dirty="0" smtClean="0"/>
              <a:t>enfant</a:t>
            </a:r>
            <a:r>
              <a:rPr lang="fr-FR" sz="1800" dirty="0" smtClean="0"/>
              <a:t>, du </a:t>
            </a:r>
            <a:r>
              <a:rPr lang="fr-FR" sz="1800" b="1" dirty="0" smtClean="0"/>
              <a:t>référent unique </a:t>
            </a:r>
            <a:r>
              <a:rPr lang="fr-FR" sz="1800" dirty="0" smtClean="0"/>
              <a:t>et des </a:t>
            </a:r>
            <a:r>
              <a:rPr lang="fr-FR" sz="1800" b="1" dirty="0" smtClean="0"/>
              <a:t>parents</a:t>
            </a:r>
          </a:p>
          <a:p>
            <a:pPr marL="457200" lvl="1" indent="0">
              <a:buNone/>
            </a:pPr>
            <a:endParaRPr lang="fr-FR" sz="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Modalités des </a:t>
            </a:r>
            <a:r>
              <a:rPr lang="fr-FR" sz="1800" b="1" dirty="0" smtClean="0"/>
              <a:t>visites</a:t>
            </a:r>
            <a:r>
              <a:rPr lang="fr-FR" sz="1800" dirty="0" smtClean="0"/>
              <a:t> enfant/parents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790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Soutenir, accompagner, observer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424" y="2150772"/>
            <a:ext cx="10554574" cy="4629954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FFC000"/>
                </a:solidFill>
              </a:rPr>
              <a:t>Soutenir l’Enfant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dans ses rythmes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dans son développement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dans ses interactions</a:t>
            </a:r>
          </a:p>
          <a:p>
            <a:pPr marL="457200" lvl="1" indent="0">
              <a:buNone/>
            </a:pPr>
            <a:endParaRPr lang="fr-FR" sz="100" dirty="0" smtClean="0"/>
          </a:p>
          <a:p>
            <a:r>
              <a:rPr lang="fr-FR" sz="2000" b="1" dirty="0">
                <a:solidFill>
                  <a:srgbClr val="FFC000"/>
                </a:solidFill>
              </a:rPr>
              <a:t>Accompagner les parents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dans la découverte de leur enfant (réel, imaginaire , idéalisé)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dans la relation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dans la réalité de la décision du placement (souffrance, incompréhension)</a:t>
            </a:r>
          </a:p>
          <a:p>
            <a:pPr marL="457200" lvl="1" indent="0">
              <a:buNone/>
            </a:pPr>
            <a:endParaRPr lang="fr-FR" sz="100" dirty="0" smtClean="0"/>
          </a:p>
          <a:p>
            <a:pPr marL="342900" lvl="2" indent="-342900"/>
            <a:r>
              <a:rPr lang="fr-FR" sz="2000" b="1" dirty="0">
                <a:solidFill>
                  <a:srgbClr val="FFC000"/>
                </a:solidFill>
              </a:rPr>
              <a:t>Observer :</a:t>
            </a:r>
          </a:p>
          <a:p>
            <a:pPr marL="0" indent="0">
              <a:buNone/>
            </a:pPr>
            <a:r>
              <a:rPr lang="fr-FR" dirty="0" smtClean="0"/>
              <a:t>Avec l’équipe pluridisciplinaire (auxiliaire, psychomotricienne, psychologue, pédiatre)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20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Evaluer, </a:t>
            </a:r>
            <a:r>
              <a:rPr lang="fr-FR" dirty="0" err="1" smtClean="0"/>
              <a:t>co</a:t>
            </a:r>
            <a:r>
              <a:rPr lang="fr-FR" dirty="0" smtClean="0"/>
              <a:t>-construire, partager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1544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FFC000"/>
                </a:solidFill>
              </a:rPr>
              <a:t>Evaluer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nos implications </a:t>
            </a:r>
            <a:r>
              <a:rPr lang="fr-FR" dirty="0" smtClean="0"/>
              <a:t>émotionnelles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mettre en lien les observations </a:t>
            </a:r>
            <a:r>
              <a:rPr lang="fr-FR" dirty="0" smtClean="0"/>
              <a:t>de l’</a:t>
            </a:r>
            <a:r>
              <a:rPr lang="fr-FR" dirty="0" err="1" smtClean="0"/>
              <a:t>IPPrénatale</a:t>
            </a:r>
            <a:r>
              <a:rPr lang="fr-FR" dirty="0" smtClean="0"/>
              <a:t> et </a:t>
            </a:r>
            <a:r>
              <a:rPr lang="fr-FR" dirty="0"/>
              <a:t>celles du </a:t>
            </a:r>
            <a:r>
              <a:rPr lang="fr-FR" dirty="0" smtClean="0"/>
              <a:t>service</a:t>
            </a:r>
            <a:endParaRPr lang="fr-F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par nos « filtres » théoriques </a:t>
            </a:r>
            <a:r>
              <a:rPr lang="fr-FR" dirty="0" smtClean="0"/>
              <a:t>(théories </a:t>
            </a:r>
            <a:r>
              <a:rPr lang="fr-FR" dirty="0"/>
              <a:t>de l’attachement, axes de la parentalité</a:t>
            </a:r>
            <a:r>
              <a:rPr lang="fr-FR" dirty="0" smtClean="0"/>
              <a:t>)</a:t>
            </a:r>
          </a:p>
          <a:p>
            <a:pPr marL="457200" lvl="1" indent="0">
              <a:buNone/>
            </a:pPr>
            <a:endParaRPr lang="fr-FR" sz="100" dirty="0" smtClean="0"/>
          </a:p>
          <a:p>
            <a:pPr marL="342900" lvl="2" indent="-342900"/>
            <a:r>
              <a:rPr lang="fr-FR" sz="2000" b="1" dirty="0" smtClean="0">
                <a:solidFill>
                  <a:srgbClr val="FFC000"/>
                </a:solidFill>
              </a:rPr>
              <a:t>Co-construire </a:t>
            </a:r>
            <a:r>
              <a:rPr lang="fr-FR" sz="2000" b="1" dirty="0">
                <a:solidFill>
                  <a:srgbClr val="FFC000"/>
                </a:solidFill>
              </a:rPr>
              <a:t>:</a:t>
            </a:r>
          </a:p>
          <a:p>
            <a:pPr marL="0" lvl="2" indent="0">
              <a:buNone/>
            </a:pPr>
            <a:r>
              <a:rPr lang="fr-FR" sz="1600" dirty="0" smtClean="0"/>
              <a:t>R</a:t>
            </a:r>
            <a:r>
              <a:rPr lang="fr-FR" sz="1800" dirty="0" smtClean="0"/>
              <a:t>estitution </a:t>
            </a:r>
            <a:r>
              <a:rPr lang="fr-FR" sz="1800" dirty="0"/>
              <a:t>aux parents de nos observations, visites médiatisées, entretiens parentaux, lecture rapport adressé au </a:t>
            </a:r>
            <a:r>
              <a:rPr lang="fr-FR" sz="1800" dirty="0" smtClean="0"/>
              <a:t>magistrat</a:t>
            </a:r>
          </a:p>
          <a:p>
            <a:pPr marL="0" lvl="2" indent="0">
              <a:buNone/>
            </a:pPr>
            <a:endParaRPr lang="fr-FR" sz="100" dirty="0" smtClean="0"/>
          </a:p>
          <a:p>
            <a:pPr marL="342900" lvl="2" indent="-342900"/>
            <a:r>
              <a:rPr lang="fr-FR" sz="2000" b="1" dirty="0" smtClean="0">
                <a:solidFill>
                  <a:srgbClr val="FFC000"/>
                </a:solidFill>
              </a:rPr>
              <a:t>Partager </a:t>
            </a:r>
            <a:r>
              <a:rPr lang="fr-FR" sz="2000" b="1" dirty="0">
                <a:solidFill>
                  <a:srgbClr val="FFC000"/>
                </a:solidFill>
              </a:rPr>
              <a:t>: </a:t>
            </a:r>
          </a:p>
          <a:p>
            <a:pPr marL="0" lvl="2" indent="0">
              <a:buNone/>
            </a:pPr>
            <a:r>
              <a:rPr lang="fr-FR" sz="1800" dirty="0"/>
              <a:t>O</a:t>
            </a:r>
            <a:r>
              <a:rPr lang="fr-FR" sz="1800" dirty="0" smtClean="0"/>
              <a:t>rganisation d’une </a:t>
            </a:r>
            <a:r>
              <a:rPr lang="fr-FR" sz="1800" dirty="0"/>
              <a:t>synthèse avec l’ensemble des partenaires et rédaction à « quatre mains » du rapport adressé au </a:t>
            </a:r>
            <a:r>
              <a:rPr lang="fr-FR" sz="1800" dirty="0" smtClean="0"/>
              <a:t>magistrat</a:t>
            </a:r>
          </a:p>
        </p:txBody>
      </p:sp>
    </p:spTree>
    <p:extLst>
      <p:ext uri="{BB962C8B-B14F-4D97-AF65-F5344CB8AC3E}">
        <p14:creationId xmlns:p14="http://schemas.microsoft.com/office/powerpoint/2010/main" val="11146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2</vt:lpstr>
      <vt:lpstr>Concis</vt:lpstr>
      <vt:lpstr>L’accueil au service Petite Enfance de l’IDEF</vt:lpstr>
      <vt:lpstr> Prendre soin </vt:lpstr>
      <vt:lpstr>Soutenir, accompagner, observer</vt:lpstr>
      <vt:lpstr>Evaluer, co-construire, partager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L’accueil au service Petite Enfance de l’IDEF</dc:title>
  <dc:creator>Jean Puyo</dc:creator>
  <cp:lastModifiedBy>Jean Puyo</cp:lastModifiedBy>
  <cp:revision>1</cp:revision>
  <dcterms:created xsi:type="dcterms:W3CDTF">2018-06-05T15:48:24Z</dcterms:created>
  <dcterms:modified xsi:type="dcterms:W3CDTF">2018-06-05T15:48:47Z</dcterms:modified>
</cp:coreProperties>
</file>