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34" r:id="rId2"/>
  </p:sldMasterIdLst>
  <p:notesMasterIdLst>
    <p:notesMasterId r:id="rId24"/>
  </p:notesMasterIdLst>
  <p:handoutMasterIdLst>
    <p:handoutMasterId r:id="rId25"/>
  </p:handoutMasterIdLst>
  <p:sldIdLst>
    <p:sldId id="256" r:id="rId3"/>
    <p:sldId id="302" r:id="rId4"/>
    <p:sldId id="282" r:id="rId5"/>
    <p:sldId id="285" r:id="rId6"/>
    <p:sldId id="348" r:id="rId7"/>
    <p:sldId id="286" r:id="rId8"/>
    <p:sldId id="350" r:id="rId9"/>
    <p:sldId id="349" r:id="rId10"/>
    <p:sldId id="353" r:id="rId11"/>
    <p:sldId id="339" r:id="rId12"/>
    <p:sldId id="322" r:id="rId13"/>
    <p:sldId id="345" r:id="rId14"/>
    <p:sldId id="351" r:id="rId15"/>
    <p:sldId id="352" r:id="rId16"/>
    <p:sldId id="334" r:id="rId17"/>
    <p:sldId id="337" r:id="rId18"/>
    <p:sldId id="346" r:id="rId19"/>
    <p:sldId id="343" r:id="rId20"/>
    <p:sldId id="303" r:id="rId21"/>
    <p:sldId id="354" r:id="rId22"/>
    <p:sldId id="355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FF7C80"/>
    <a:srgbClr val="FF0066"/>
    <a:srgbClr val="FFFF99"/>
    <a:srgbClr val="FFCC99"/>
    <a:srgbClr val="FFFFCC"/>
    <a:srgbClr val="FFCCCC"/>
    <a:srgbClr val="99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000" autoAdjust="0"/>
    <p:restoredTop sz="94434" autoAdjust="0"/>
  </p:normalViewPr>
  <p:slideViewPr>
    <p:cSldViewPr>
      <p:cViewPr varScale="1">
        <p:scale>
          <a:sx n="70" d="100"/>
          <a:sy n="70" d="100"/>
        </p:scale>
        <p:origin x="17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212EA-446D-445D-8441-DE723B84D250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D7C74-09E3-42B6-A1F2-AEAC2BF04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263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3618A891-9467-4CC7-A491-0A34A0A97538}" type="datetimeFigureOut">
              <a:rPr lang="fr-FR"/>
              <a:pPr/>
              <a:t>05/06/2018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14F9460A-9E81-496F-91AC-92DE7ABF30C4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87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7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93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82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282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536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788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719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567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683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9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83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27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33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46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10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18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49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11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E625E72-7062-4D8E-BA99-F07B9DD1F028}" type="datetimeFigureOut">
              <a:rPr lang="fr-FR" smtClean="0"/>
              <a:pPr/>
              <a:t>05/06/2018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E924555-EAFD-4B2F-96F4-A60706EF213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22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  <p:sldLayoutId id="2147484246" r:id="rId12"/>
    <p:sldLayoutId id="2147484247" r:id="rId13"/>
    <p:sldLayoutId id="2147484248" r:id="rId14"/>
    <p:sldLayoutId id="2147484249" r:id="rId15"/>
    <p:sldLayoutId id="2147484250" r:id="rId16"/>
    <p:sldLayoutId id="21474842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514380"/>
            <a:ext cx="6048672" cy="1842612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Informations Préoccupantes Prénatales</a:t>
            </a:r>
            <a:br>
              <a:rPr lang="fr-F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 départemental chiffré</a:t>
            </a:r>
            <a:endParaRPr lang="fr-FR" sz="3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717032"/>
            <a:ext cx="5760640" cy="1584176"/>
          </a:xfrm>
        </p:spPr>
        <p:txBody>
          <a:bodyPr>
            <a:normAutofit fontScale="77500" lnSpcReduction="20000"/>
          </a:bodyPr>
          <a:lstStyle/>
          <a:p>
            <a:r>
              <a:rPr lang="fr-FR" sz="3200" b="1" dirty="0" smtClean="0">
                <a:solidFill>
                  <a:srgbClr val="C00000"/>
                </a:solidFill>
                <a:latin typeface="+mj-lt"/>
              </a:rPr>
              <a:t>29</a:t>
            </a:r>
            <a:r>
              <a:rPr lang="fr-FR" sz="3200" b="1" baseline="30000" dirty="0" smtClean="0">
                <a:solidFill>
                  <a:srgbClr val="C00000"/>
                </a:solidFill>
                <a:latin typeface="+mj-lt"/>
              </a:rPr>
              <a:t>e</a:t>
            </a:r>
            <a:r>
              <a:rPr lang="fr-FR" sz="3200" b="1" dirty="0" smtClean="0">
                <a:solidFill>
                  <a:srgbClr val="C00000"/>
                </a:solidFill>
                <a:latin typeface="+mj-lt"/>
              </a:rPr>
              <a:t> journée de l’ANSFT</a:t>
            </a:r>
          </a:p>
          <a:p>
            <a:r>
              <a:rPr lang="fr-FR" sz="3200" b="1" dirty="0" smtClean="0">
                <a:solidFill>
                  <a:srgbClr val="C00000"/>
                </a:solidFill>
                <a:latin typeface="+mj-lt"/>
              </a:rPr>
              <a:t>Poitiers, 7 juin 2018</a:t>
            </a:r>
          </a:p>
          <a:p>
            <a:endParaRPr lang="fr-FR" sz="300" b="1" dirty="0" smtClean="0"/>
          </a:p>
          <a:p>
            <a:r>
              <a:rPr lang="fr-FR" sz="3200" b="1" dirty="0" smtClean="0">
                <a:solidFill>
                  <a:schemeClr val="bg2">
                    <a:lumMod val="25000"/>
                  </a:schemeClr>
                </a:solidFill>
              </a:rPr>
              <a:t>Dr Agnès CHAUVET-BARON - PMI 86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1" descr="http://www.lavienne86.fr/uploads/Image/f5/IMF_100/GAB_CG86/4432_399_Logo-Departement-8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661248"/>
            <a:ext cx="1080120" cy="108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4856" cy="138249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Réflexion pluridisciplinaire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6392" y="2996952"/>
            <a:ext cx="7364040" cy="324036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altLang="fr-FR" sz="2800" b="1" dirty="0" smtClean="0">
                <a:solidFill>
                  <a:schemeClr val="accent2">
                    <a:lumMod val="75000"/>
                  </a:schemeClr>
                </a:solidFill>
              </a:rPr>
              <a:t>Points PMI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altLang="fr-FR" sz="2800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fr-FR" altLang="fr-FR" sz="2800" b="1" dirty="0" smtClean="0">
                <a:solidFill>
                  <a:schemeClr val="accent2">
                    <a:lumMod val="75000"/>
                  </a:schemeClr>
                </a:solidFill>
              </a:rPr>
              <a:t>ynthèses </a:t>
            </a:r>
            <a:r>
              <a:rPr lang="fr-FR" altLang="fr-FR" sz="2800" dirty="0" smtClean="0">
                <a:solidFill>
                  <a:schemeClr val="accent2">
                    <a:lumMod val="75000"/>
                  </a:schemeClr>
                </a:solidFill>
              </a:rPr>
              <a:t>et/ou </a:t>
            </a:r>
            <a:r>
              <a:rPr lang="fr-FR" altLang="fr-FR" sz="2800" b="1" dirty="0" smtClean="0">
                <a:solidFill>
                  <a:schemeClr val="accent2">
                    <a:lumMod val="75000"/>
                  </a:schemeClr>
                </a:solidFill>
              </a:rPr>
              <a:t>Commissions</a:t>
            </a:r>
            <a:r>
              <a:rPr lang="fr-FR" altLang="fr-FR" sz="2800" dirty="0" smtClean="0">
                <a:solidFill>
                  <a:schemeClr val="accent2">
                    <a:lumMod val="75000"/>
                  </a:schemeClr>
                </a:solidFill>
              </a:rPr>
              <a:t> d’Evaluation Pluridisciplinaire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altLang="fr-FR" sz="2800" dirty="0" smtClean="0">
                <a:solidFill>
                  <a:schemeClr val="accent2">
                    <a:lumMod val="75000"/>
                  </a:schemeClr>
                </a:solidFill>
              </a:rPr>
              <a:t>Développement des </a:t>
            </a:r>
            <a:r>
              <a:rPr lang="fr-FR" altLang="fr-FR" sz="2800" b="1" dirty="0" smtClean="0">
                <a:solidFill>
                  <a:schemeClr val="accent2">
                    <a:lumMod val="75000"/>
                  </a:schemeClr>
                </a:solidFill>
              </a:rPr>
              <a:t>synthèses en maternité </a:t>
            </a:r>
            <a:r>
              <a:rPr lang="fr-FR" altLang="fr-FR" sz="2800" dirty="0" smtClean="0">
                <a:solidFill>
                  <a:schemeClr val="accent2">
                    <a:lumMod val="75000"/>
                  </a:schemeClr>
                </a:solidFill>
              </a:rPr>
              <a:t>(suites de couches) au CHU. Intérêt ++</a:t>
            </a:r>
          </a:p>
          <a:p>
            <a:pPr lvl="2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fr-FR" alt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828989"/>
            <a:ext cx="7488832" cy="1303867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des </a:t>
            </a:r>
            <a:r>
              <a:rPr lang="fr-FR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 Prénatales</a:t>
            </a:r>
            <a:endParaRPr lang="fr-FR" sz="36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317345" y="2564904"/>
            <a:ext cx="6999071" cy="345638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fr-FR" altLang="fr-FR" sz="3200" b="1" dirty="0" smtClean="0">
                <a:solidFill>
                  <a:srgbClr val="C00000"/>
                </a:solidFill>
              </a:rPr>
              <a:t>47% 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de </a:t>
            </a:r>
            <a:r>
              <a:rPr lang="fr-FR" altLang="fr-FR" sz="2800" b="1" dirty="0">
                <a:solidFill>
                  <a:srgbClr val="C00000"/>
                </a:solidFill>
              </a:rPr>
              <a:t>demandes de placement 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à la naissance par Ordonnance de Placement Provisoire (OPP)</a:t>
            </a:r>
            <a:endParaRPr lang="fr-FR" altLang="fr-FR" sz="2800" b="1" dirty="0">
              <a:solidFill>
                <a:srgbClr val="C00000"/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fr-FR" altLang="fr-FR" sz="3600" b="1" dirty="0">
                <a:solidFill>
                  <a:srgbClr val="C00000"/>
                </a:solidFill>
              </a:rPr>
              <a:t>4% </a:t>
            </a:r>
            <a:r>
              <a:rPr lang="fr-FR" altLang="fr-FR" sz="2800" b="1" dirty="0">
                <a:solidFill>
                  <a:srgbClr val="C00000"/>
                </a:solidFill>
              </a:rPr>
              <a:t>de demandes d’OPP + MJIE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fr-FR" altLang="fr-FR" sz="3200" b="1" dirty="0" smtClean="0">
                <a:solidFill>
                  <a:schemeClr val="accent5">
                    <a:lumMod val="50000"/>
                  </a:schemeClr>
                </a:solidFill>
              </a:rPr>
              <a:t>49% </a:t>
            </a:r>
            <a:r>
              <a:rPr lang="fr-FR" altLang="fr-FR" sz="2800" b="1" dirty="0" smtClean="0">
                <a:solidFill>
                  <a:schemeClr val="accent5">
                    <a:lumMod val="50000"/>
                  </a:schemeClr>
                </a:solidFill>
              </a:rPr>
              <a:t>de </a:t>
            </a:r>
            <a:r>
              <a:rPr lang="fr-FR" altLang="fr-FR" sz="2800" b="1" dirty="0">
                <a:solidFill>
                  <a:schemeClr val="accent5">
                    <a:lumMod val="50000"/>
                  </a:schemeClr>
                </a:solidFill>
              </a:rPr>
              <a:t>demandes de </a:t>
            </a:r>
            <a:r>
              <a:rPr lang="fr-FR" altLang="fr-FR" sz="2800" b="1" dirty="0" smtClean="0">
                <a:solidFill>
                  <a:schemeClr val="accent5">
                    <a:lumMod val="50000"/>
                  </a:schemeClr>
                </a:solidFill>
              </a:rPr>
              <a:t>Mesure Judiciaire d’Investigation Educative (MJIE) </a:t>
            </a:r>
          </a:p>
        </p:txBody>
      </p:sp>
    </p:spTree>
    <p:extLst>
      <p:ext uri="{BB962C8B-B14F-4D97-AF65-F5344CB8AC3E}">
        <p14:creationId xmlns:p14="http://schemas.microsoft.com/office/powerpoint/2010/main" val="5890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6864" cy="1303867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Décisions judiciaires à la naissance</a:t>
            </a:r>
            <a:endParaRPr lang="fr-FR" sz="36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505005" y="2492896"/>
            <a:ext cx="6163339" cy="3744416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fr-FR" altLang="fr-FR" sz="3200" b="1" dirty="0" smtClean="0">
                <a:solidFill>
                  <a:srgbClr val="C00000"/>
                </a:solidFill>
              </a:rPr>
              <a:t>39% 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OPP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fr-FR" altLang="fr-FR" sz="3200" b="1" dirty="0">
                <a:solidFill>
                  <a:srgbClr val="C00000"/>
                </a:solidFill>
              </a:rPr>
              <a:t>2% </a:t>
            </a:r>
            <a:r>
              <a:rPr lang="fr-FR" altLang="fr-FR" sz="2800" b="1" dirty="0">
                <a:solidFill>
                  <a:srgbClr val="C00000"/>
                </a:solidFill>
              </a:rPr>
              <a:t>OPP + </a:t>
            </a:r>
            <a:r>
              <a:rPr lang="fr-FR" altLang="fr-FR" sz="2800" b="1" dirty="0" smtClean="0">
                <a:solidFill>
                  <a:srgbClr val="C00000"/>
                </a:solidFill>
              </a:rPr>
              <a:t>MJIE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fr-FR" altLang="fr-FR" sz="7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fr-FR" altLang="fr-FR" sz="3200" b="1" dirty="0" smtClean="0">
                <a:solidFill>
                  <a:schemeClr val="accent5">
                    <a:lumMod val="50000"/>
                  </a:schemeClr>
                </a:solidFill>
              </a:rPr>
              <a:t>35% </a:t>
            </a:r>
            <a:r>
              <a:rPr lang="fr-FR" altLang="fr-FR" sz="2800" b="1" dirty="0" smtClean="0">
                <a:solidFill>
                  <a:schemeClr val="accent5">
                    <a:lumMod val="50000"/>
                  </a:schemeClr>
                </a:solidFill>
              </a:rPr>
              <a:t>MJIE 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fr-FR" altLang="fr-FR" sz="7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fr-FR" altLang="fr-FR" sz="3200" b="1" dirty="0" smtClean="0">
                <a:solidFill>
                  <a:schemeClr val="accent2">
                    <a:lumMod val="75000"/>
                  </a:schemeClr>
                </a:solidFill>
              </a:rPr>
              <a:t>2% </a:t>
            </a:r>
            <a:r>
              <a:rPr lang="fr-FR" altLang="fr-FR" sz="2800" b="1" dirty="0" smtClean="0">
                <a:solidFill>
                  <a:schemeClr val="accent2">
                    <a:lumMod val="75000"/>
                  </a:schemeClr>
                </a:solidFill>
              </a:rPr>
              <a:t>AEMO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fr-FR" altLang="fr-FR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fr-FR" altLang="fr-FR" sz="3200" b="1" dirty="0" smtClean="0">
                <a:solidFill>
                  <a:schemeClr val="accent3">
                    <a:lumMod val="75000"/>
                  </a:schemeClr>
                </a:solidFill>
              </a:rPr>
              <a:t>22% </a:t>
            </a:r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</a:rPr>
              <a:t>sans </a:t>
            </a:r>
            <a:r>
              <a:rPr lang="fr-FR" altLang="fr-FR" sz="2800" b="1" dirty="0">
                <a:solidFill>
                  <a:schemeClr val="accent3">
                    <a:lumMod val="75000"/>
                  </a:schemeClr>
                </a:solidFill>
              </a:rPr>
              <a:t>suite </a:t>
            </a:r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</a:rPr>
              <a:t>judiciaire</a:t>
            </a:r>
          </a:p>
        </p:txBody>
      </p:sp>
    </p:spTree>
    <p:extLst>
      <p:ext uri="{BB962C8B-B14F-4D97-AF65-F5344CB8AC3E}">
        <p14:creationId xmlns:p14="http://schemas.microsoft.com/office/powerpoint/2010/main" val="3489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632848" cy="1512168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Décisions suite aux MJIE ordonnées à la naissance </a:t>
            </a:r>
            <a:br>
              <a:rPr lang="fr-FR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(35% des </a:t>
            </a:r>
            <a:r>
              <a:rPr lang="fr-FR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IPPrénat</a:t>
            </a:r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36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649021" y="2924944"/>
            <a:ext cx="6379363" cy="3024336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r>
              <a:rPr lang="fr-FR" altLang="fr-FR" sz="2800" b="1" dirty="0">
                <a:solidFill>
                  <a:schemeClr val="accent5">
                    <a:lumMod val="50000"/>
                  </a:schemeClr>
                </a:solidFill>
              </a:rPr>
              <a:t>56% </a:t>
            </a:r>
            <a:r>
              <a:rPr lang="fr-FR" altLang="fr-FR" sz="2800" b="1" dirty="0" smtClean="0">
                <a:solidFill>
                  <a:schemeClr val="accent5">
                    <a:lumMod val="50000"/>
                  </a:schemeClr>
                </a:solidFill>
              </a:rPr>
              <a:t>OPP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fr-FR" altLang="fr-FR" sz="2800" b="1" dirty="0" smtClean="0">
                <a:solidFill>
                  <a:schemeClr val="accent5">
                    <a:lumMod val="50000"/>
                  </a:schemeClr>
                </a:solidFill>
              </a:rPr>
              <a:t>25% AEMO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fr-FR" altLang="fr-FR" sz="2800" b="1" dirty="0">
                <a:solidFill>
                  <a:schemeClr val="accent5">
                    <a:lumMod val="50000"/>
                  </a:schemeClr>
                </a:solidFill>
              </a:rPr>
              <a:t>6% TISF </a:t>
            </a:r>
            <a:r>
              <a:rPr lang="fr-FR" altLang="fr-FR" sz="2800" b="1" dirty="0" smtClean="0">
                <a:solidFill>
                  <a:schemeClr val="accent5">
                    <a:lumMod val="50000"/>
                  </a:schemeClr>
                </a:solidFill>
              </a:rPr>
              <a:t>ASE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fr-FR" altLang="fr-FR" sz="2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fr-FR" altLang="fr-FR" sz="2800" b="1" dirty="0" smtClean="0">
                <a:solidFill>
                  <a:schemeClr val="accent5">
                    <a:lumMod val="50000"/>
                  </a:schemeClr>
                </a:solidFill>
              </a:rPr>
              <a:t>13% sans suite judiciaire</a:t>
            </a:r>
          </a:p>
        </p:txBody>
      </p:sp>
    </p:spTree>
    <p:extLst>
      <p:ext uri="{BB962C8B-B14F-4D97-AF65-F5344CB8AC3E}">
        <p14:creationId xmlns:p14="http://schemas.microsoft.com/office/powerpoint/2010/main" val="11917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7" cy="1512168"/>
          </a:xfrm>
          <a:solidFill>
            <a:schemeClr val="accent4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Devenir des situations sans suite judiciaire</a:t>
            </a:r>
            <a:br>
              <a:rPr lang="fr-FR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(22% des </a:t>
            </a:r>
            <a:r>
              <a:rPr lang="fr-FR" sz="2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IPPrénat</a:t>
            </a:r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3068960"/>
            <a:ext cx="7632847" cy="2592288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pPr lvl="1">
              <a:buClr>
                <a:schemeClr val="accent5">
                  <a:lumMod val="50000"/>
                </a:schemeClr>
              </a:buClr>
            </a:pPr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</a:rPr>
              <a:t>78% Suivi médico-social</a:t>
            </a:r>
            <a:endParaRPr lang="fr-FR" altLang="fr-FR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</a:rPr>
              <a:t>11% Placement Administratif</a:t>
            </a:r>
          </a:p>
          <a:p>
            <a:pPr lvl="1">
              <a:buClr>
                <a:schemeClr val="accent5">
                  <a:lumMod val="50000"/>
                </a:schemeClr>
              </a:buClr>
            </a:pPr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</a:rPr>
              <a:t>11 % Placement en vue d’adoption</a:t>
            </a:r>
          </a:p>
          <a:p>
            <a:pPr marL="457200" lvl="1" indent="0">
              <a:buClr>
                <a:schemeClr val="accent5">
                  <a:lumMod val="50000"/>
                </a:schemeClr>
              </a:buClr>
              <a:buNone/>
            </a:pPr>
            <a:endParaRPr lang="fr-FR" altLang="fr-FR" sz="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lvl="1" indent="0">
              <a:buClr>
                <a:schemeClr val="accent5">
                  <a:lumMod val="50000"/>
                </a:schemeClr>
              </a:buClr>
              <a:buNone/>
            </a:pPr>
            <a:endParaRPr lang="fr-FR" altLang="fr-FR" sz="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lvl="1" indent="0">
              <a:buClr>
                <a:schemeClr val="accent5">
                  <a:lumMod val="50000"/>
                </a:schemeClr>
              </a:buClr>
              <a:buNone/>
            </a:pPr>
            <a:r>
              <a:rPr lang="fr-FR" altLang="fr-FR" sz="2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</a:rPr>
              <a:t>     Pas de perdus de vue : suivi PMI et/ou social</a:t>
            </a:r>
          </a:p>
        </p:txBody>
      </p:sp>
      <p:sp>
        <p:nvSpPr>
          <p:cNvPr id="5" name="Triangle isocèle 4"/>
          <p:cNvSpPr/>
          <p:nvPr/>
        </p:nvSpPr>
        <p:spPr>
          <a:xfrm>
            <a:off x="1287378" y="4916198"/>
            <a:ext cx="381000" cy="385010"/>
          </a:xfrm>
          <a:prstGeom prst="triangl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1475875" y="5013176"/>
            <a:ext cx="0" cy="22459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44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4856" cy="144016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 global des OPP précoces</a:t>
            </a:r>
            <a:endParaRPr lang="fr-FR" sz="3600" b="1" dirty="0">
              <a:solidFill>
                <a:schemeClr val="tx2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755576" y="2564904"/>
            <a:ext cx="7704856" cy="3600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31 OPP précoces entre 2014 et 2017</a:t>
            </a:r>
            <a:endParaRPr lang="fr-FR" sz="2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sz="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6 à 7 par an en maternité 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La moitié des enfants placés au cours de la 1ère année de vie le sont en maternité (étude réalisée en 2016)</a:t>
            </a:r>
          </a:p>
          <a:p>
            <a:pPr marL="0" indent="0">
              <a:buClr>
                <a:schemeClr val="tx2">
                  <a:lumMod val="90000"/>
                  <a:lumOff val="10000"/>
                </a:schemeClr>
              </a:buClr>
              <a:buNone/>
            </a:pPr>
            <a:endParaRPr lang="fr-FR" sz="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1 à 2 OPP par an en maternité sans IP Prénatale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567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4856" cy="136815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Lieu d’accueil des enfants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691680" y="2780928"/>
            <a:ext cx="525658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30000"/>
            </a:pPr>
            <a:endParaRPr lang="fr-FR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SzPct val="130000"/>
            </a:pPr>
            <a:endParaRPr lang="fr-FR" sz="9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Service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Petite IDEF</a:t>
            </a:r>
            <a:r>
              <a:rPr lang="fr-FR" sz="2800" dirty="0">
                <a:solidFill>
                  <a:schemeClr val="accent1">
                    <a:lumMod val="75000"/>
                  </a:schemeClr>
                </a:solidFill>
              </a:rPr>
              <a:t> :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68%</a:t>
            </a:r>
          </a:p>
          <a:p>
            <a:pPr>
              <a:buClr>
                <a:schemeClr val="accent1">
                  <a:lumMod val="75000"/>
                </a:schemeClr>
              </a:buClr>
              <a:buSzPct val="130000"/>
              <a:buFont typeface="Arial" panose="020B0604020202020204" pitchFamily="34" charset="0"/>
              <a:buChar char="•"/>
            </a:pPr>
            <a:endParaRPr lang="fr-FR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 Famille d’accueil : 32%</a:t>
            </a:r>
            <a:endParaRPr lang="fr-F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45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04856" cy="145450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Suivis PMI et suivis sociaux dans l’année suivant la naissance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2780929"/>
            <a:ext cx="6768752" cy="3456383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90000"/>
                  <a:lumOff val="10000"/>
                </a:schemeClr>
              </a:buClr>
              <a:buSzPct val="90000"/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89% d’enfants et de familles suivis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SzPct val="90000"/>
              <a:buFont typeface="Wingdings" panose="05000000000000000000" pitchFamily="2" charset="2"/>
              <a:buChar char="v"/>
            </a:pPr>
            <a:r>
              <a:rPr lang="fr-FR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11</a:t>
            </a:r>
            <a:r>
              <a:rPr lang="fr-FR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% de familles perdues de </a:t>
            </a:r>
            <a:r>
              <a:rPr lang="fr-FR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vue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 79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%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de suivis 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PMI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pour les enfants concernés par une IP Prénatale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fr-FR" sz="2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 64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%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de suivis sociaux pour les familles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2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7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704856" cy="1246450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0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899593" y="764704"/>
            <a:ext cx="7416824" cy="5328592"/>
          </a:xfrm>
          <a:solidFill>
            <a:schemeClr val="tx2"/>
          </a:solidFill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endParaRPr lang="fr-FR" sz="18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Clr>
                <a:srgbClr val="FF7C80"/>
              </a:buClr>
            </a:pPr>
            <a:r>
              <a:rPr lang="fr-FR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IP Prénatales : </a:t>
            </a:r>
            <a:r>
              <a:rPr lang="fr-FR" sz="2800" b="1" dirty="0" smtClean="0">
                <a:solidFill>
                  <a:srgbClr val="FF7C80"/>
                </a:solidFill>
              </a:rPr>
              <a:t>rares et très ciblées</a:t>
            </a:r>
          </a:p>
          <a:p>
            <a:pPr marL="0" indent="0">
              <a:buClr>
                <a:srgbClr val="FF7C80"/>
              </a:buClr>
              <a:buNone/>
            </a:pPr>
            <a:endParaRPr lang="fr-FR" sz="1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Clr>
                <a:srgbClr val="FF7C80"/>
              </a:buClr>
            </a:pPr>
            <a:r>
              <a:rPr lang="fr-FR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Rédigées à bon escient : </a:t>
            </a:r>
            <a:r>
              <a:rPr lang="fr-FR" sz="2800" b="1" dirty="0">
                <a:solidFill>
                  <a:srgbClr val="FF7C80"/>
                </a:solidFill>
              </a:rPr>
              <a:t>évaluations pertinentes</a:t>
            </a:r>
            <a:r>
              <a:rPr lang="fr-FR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préconisations suivies par les magistrats</a:t>
            </a:r>
          </a:p>
          <a:p>
            <a:pPr>
              <a:buClr>
                <a:srgbClr val="FF7C80"/>
              </a:buClr>
            </a:pPr>
            <a:endParaRPr lang="fr-FR" sz="10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Clr>
                <a:srgbClr val="FF7C80"/>
              </a:buClr>
            </a:pPr>
            <a:r>
              <a:rPr lang="fr-FR" sz="2800" b="1" dirty="0">
                <a:solidFill>
                  <a:srgbClr val="FF7C80"/>
                </a:solidFill>
              </a:rPr>
              <a:t>Poursuite des suivis après la naissance </a:t>
            </a:r>
            <a:r>
              <a:rPr lang="fr-FR" sz="28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: travail d’information </a:t>
            </a:r>
            <a:r>
              <a:rPr lang="fr-FR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et d’accompagnement </a:t>
            </a:r>
            <a:r>
              <a:rPr lang="fr-FR" sz="28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des futurs </a:t>
            </a:r>
            <a:r>
              <a:rPr lang="fr-FR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parents</a:t>
            </a:r>
            <a:r>
              <a:rPr lang="fr-FR" sz="28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fr-FR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par les sages-femmes de PMI</a:t>
            </a:r>
            <a:endParaRPr lang="fr-FR" sz="28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Clr>
                <a:schemeClr val="accent5">
                  <a:lumMod val="20000"/>
                  <a:lumOff val="80000"/>
                </a:schemeClr>
              </a:buClr>
            </a:pPr>
            <a:endParaRPr lang="fr-FR" sz="400" dirty="0"/>
          </a:p>
        </p:txBody>
      </p:sp>
    </p:spTree>
    <p:extLst>
      <p:ext uri="{BB962C8B-B14F-4D97-AF65-F5344CB8AC3E}">
        <p14:creationId xmlns:p14="http://schemas.microsoft.com/office/powerpoint/2010/main" val="20674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899592" y="836712"/>
            <a:ext cx="7416824" cy="108733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de données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contenu 2"/>
          <p:cNvSpPr>
            <a:spLocks noGrp="1"/>
          </p:cNvSpPr>
          <p:nvPr>
            <p:ph idx="4294967295"/>
          </p:nvPr>
        </p:nvSpPr>
        <p:spPr>
          <a:xfrm>
            <a:off x="1115616" y="2493094"/>
            <a:ext cx="7272808" cy="3600202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</a:rPr>
              <a:t>2014 : Mise en place concrète du dispositif de traitement des situations préoccupantes en prénatal dans la Vienne</a:t>
            </a:r>
          </a:p>
          <a:p>
            <a:pPr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endParaRPr lang="fr-FR" sz="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</a:rPr>
              <a:t>Analyse des situations de 2014 à 2017 :     </a:t>
            </a:r>
            <a:r>
              <a:rPr lang="fr-FR" sz="2800" b="1" dirty="0" smtClean="0">
                <a:solidFill>
                  <a:srgbClr val="C00000"/>
                </a:solidFill>
              </a:rPr>
              <a:t>Recul de 4 ans </a:t>
            </a: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endParaRPr lang="fr-FR" sz="200" b="1" dirty="0" smtClean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rgbClr val="C00000"/>
                </a:solidFill>
              </a:rPr>
              <a:t>51 IP Prénatales </a:t>
            </a:r>
            <a:r>
              <a:rPr lang="fr-FR" sz="2800" b="1" dirty="0" smtClean="0">
                <a:solidFill>
                  <a:schemeClr val="bg2">
                    <a:lumMod val="25000"/>
                  </a:schemeClr>
                </a:solidFill>
              </a:rPr>
              <a:t>au total</a:t>
            </a:r>
            <a:endParaRPr lang="fr-FR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827584" y="764704"/>
            <a:ext cx="7488832" cy="5328591"/>
          </a:xfrm>
          <a:solidFill>
            <a:schemeClr val="tx2"/>
          </a:solidFill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endParaRPr lang="fr-FR" sz="16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Clr>
                <a:srgbClr val="FF7C80"/>
              </a:buClr>
            </a:pPr>
            <a:r>
              <a:rPr lang="fr-FR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Outil au sein d’un </a:t>
            </a:r>
            <a:r>
              <a:rPr lang="fr-FR" sz="2800" b="1" dirty="0" smtClean="0">
                <a:solidFill>
                  <a:srgbClr val="FF7C80"/>
                </a:solidFill>
              </a:rPr>
              <a:t>dispositif global</a:t>
            </a:r>
            <a:endParaRPr lang="fr-FR" sz="2800" b="1" dirty="0" smtClean="0">
              <a:solidFill>
                <a:srgbClr val="FF7C80"/>
              </a:solidFill>
            </a:endParaRPr>
          </a:p>
          <a:p>
            <a:pPr>
              <a:buClr>
                <a:srgbClr val="FF7C80"/>
              </a:buClr>
            </a:pPr>
            <a:endParaRPr lang="fr-FR" sz="200" b="1" dirty="0">
              <a:solidFill>
                <a:srgbClr val="FF7C80"/>
              </a:solidFill>
            </a:endParaRPr>
          </a:p>
          <a:p>
            <a:pPr>
              <a:buClr>
                <a:srgbClr val="FF7C80"/>
              </a:buClr>
            </a:pPr>
            <a:r>
              <a:rPr lang="fr-FR" sz="2800" b="1" dirty="0" smtClean="0">
                <a:solidFill>
                  <a:srgbClr val="FFFF66"/>
                </a:solidFill>
              </a:rPr>
              <a:t>Alerte précoce de la sage-femme de PMI</a:t>
            </a:r>
          </a:p>
          <a:p>
            <a:pPr>
              <a:buClr>
                <a:srgbClr val="FF7C80"/>
              </a:buClr>
            </a:pPr>
            <a:endParaRPr lang="fr-FR" sz="200" b="1" dirty="0" smtClean="0">
              <a:solidFill>
                <a:srgbClr val="FFFF66"/>
              </a:solidFill>
            </a:endParaRPr>
          </a:p>
          <a:p>
            <a:pPr>
              <a:buClr>
                <a:srgbClr val="FF7C80"/>
              </a:buClr>
            </a:pPr>
            <a:r>
              <a:rPr lang="fr-FR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Partenariats à maintenir et à consolider</a:t>
            </a:r>
          </a:p>
          <a:p>
            <a:pPr lvl="1">
              <a:buClr>
                <a:schemeClr val="bg1"/>
              </a:buClr>
            </a:pPr>
            <a:r>
              <a:rPr lang="fr-FR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Psychiatrie</a:t>
            </a:r>
          </a:p>
          <a:p>
            <a:pPr lvl="1">
              <a:buClr>
                <a:schemeClr val="bg1"/>
              </a:buClr>
            </a:pPr>
            <a:r>
              <a:rPr lang="fr-FR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Tutelles</a:t>
            </a:r>
          </a:p>
          <a:p>
            <a:pPr lvl="1">
              <a:buClr>
                <a:schemeClr val="bg1"/>
              </a:buClr>
            </a:pPr>
            <a:r>
              <a:rPr lang="fr-FR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ASE, prestataires de mesures de Protection de l’Enfance</a:t>
            </a:r>
          </a:p>
          <a:p>
            <a:pPr marL="457200" lvl="1" indent="0">
              <a:buClr>
                <a:srgbClr val="FF7C80"/>
              </a:buClr>
              <a:buNone/>
            </a:pPr>
            <a:endParaRPr lang="fr-FR" sz="200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Clr>
                <a:srgbClr val="FF7C80"/>
              </a:buClr>
            </a:pPr>
            <a:r>
              <a:rPr lang="fr-FR" sz="2800" b="1" dirty="0">
                <a:solidFill>
                  <a:srgbClr val="FF7C80"/>
                </a:solidFill>
              </a:rPr>
              <a:t>Etude sur le devenir des enfants à mener ++</a:t>
            </a:r>
          </a:p>
          <a:p>
            <a:pPr>
              <a:buClr>
                <a:schemeClr val="bg1"/>
              </a:buClr>
            </a:pPr>
            <a:endParaRPr lang="fr-FR" sz="400" dirty="0"/>
          </a:p>
          <a:p>
            <a:endParaRPr lang="fr-F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fr-FR" sz="700" dirty="0" smtClean="0"/>
          </a:p>
        </p:txBody>
      </p:sp>
    </p:spTree>
    <p:extLst>
      <p:ext uri="{BB962C8B-B14F-4D97-AF65-F5344CB8AC3E}">
        <p14:creationId xmlns:p14="http://schemas.microsoft.com/office/powerpoint/2010/main" val="113941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704856" cy="1246450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de votre attention</a:t>
            </a: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564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827584" y="764704"/>
            <a:ext cx="7488832" cy="130333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Moyennes annuelles dans la Vienne</a:t>
            </a:r>
            <a:b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 4 ans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1403648" y="2780928"/>
            <a:ext cx="6696744" cy="302433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</a:pPr>
            <a:r>
              <a:rPr lang="fr-FR" altLang="fr-FR" sz="2800" b="1" dirty="0" smtClean="0">
                <a:solidFill>
                  <a:schemeClr val="accent1">
                    <a:lumMod val="50000"/>
                  </a:schemeClr>
                </a:solidFill>
              </a:rPr>
              <a:t>13 IP Prénatales 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r>
              <a:rPr lang="fr-FR" altLang="fr-FR" sz="2800" b="1" dirty="0" smtClean="0">
                <a:solidFill>
                  <a:schemeClr val="accent1">
                    <a:lumMod val="50000"/>
                  </a:schemeClr>
                </a:solidFill>
              </a:rPr>
              <a:t>4 600 naissances </a:t>
            </a:r>
          </a:p>
          <a:p>
            <a:pPr marL="0" indent="0">
              <a:buNone/>
            </a:pPr>
            <a:endParaRPr lang="fr-FR" altLang="fr-FR" sz="16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fr-FR" altLang="fr-FR" sz="2800" b="1" dirty="0">
                <a:solidFill>
                  <a:srgbClr val="C00000"/>
                </a:solidFill>
              </a:rPr>
              <a:t>	</a:t>
            </a:r>
            <a:r>
              <a:rPr lang="fr-FR" altLang="fr-FR" sz="3200" b="1" dirty="0" smtClean="0">
                <a:solidFill>
                  <a:srgbClr val="C00000"/>
                </a:solidFill>
              </a:rPr>
              <a:t>	2,7 </a:t>
            </a:r>
            <a:r>
              <a:rPr lang="fr-FR" altLang="fr-FR" sz="3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‰</a:t>
            </a:r>
            <a:r>
              <a:rPr lang="fr-FR" altLang="fr-FR" sz="3200" b="1" dirty="0" smtClean="0">
                <a:solidFill>
                  <a:srgbClr val="C00000"/>
                </a:solidFill>
              </a:rPr>
              <a:t> naissances </a:t>
            </a:r>
          </a:p>
          <a:p>
            <a:pPr marL="0" indent="0">
              <a:buNone/>
            </a:pPr>
            <a:r>
              <a:rPr lang="fr-FR" altLang="fr-FR" sz="2800" b="1" dirty="0" smtClean="0">
                <a:solidFill>
                  <a:schemeClr val="accent1">
                    <a:lumMod val="50000"/>
                  </a:schemeClr>
                </a:solidFill>
              </a:rPr>
              <a:t>(1,7 à 3,7</a:t>
            </a:r>
            <a:r>
              <a:rPr lang="fr-FR" altLang="fr-FR" sz="28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‰</a:t>
            </a:r>
            <a:r>
              <a:rPr lang="fr-FR" altLang="fr-FR" sz="2800" b="1" dirty="0" smtClean="0">
                <a:solidFill>
                  <a:schemeClr val="accent1">
                    <a:lumMod val="50000"/>
                  </a:schemeClr>
                </a:solidFill>
              </a:rPr>
              <a:t> naissances selon les années)</a:t>
            </a:r>
          </a:p>
          <a:p>
            <a:endParaRPr lang="fr-FR" altLang="fr-FR" sz="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fr-FR" altLang="fr-FR" sz="20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835696" y="4653136"/>
            <a:ext cx="36004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98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828989"/>
            <a:ext cx="7416824" cy="1303867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36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ontexte maternel </a:t>
            </a:r>
            <a:endParaRPr lang="fr-FR" sz="3600" b="1" dirty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2420888"/>
            <a:ext cx="6984776" cy="3816424"/>
          </a:xfrm>
        </p:spPr>
        <p:txBody>
          <a:bodyPr>
            <a:no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Futures mères</a:t>
            </a:r>
            <a:r>
              <a:rPr lang="fr-FR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mineures : 4% </a:t>
            </a:r>
          </a:p>
          <a:p>
            <a:pPr marL="0" indent="0">
              <a:buClr>
                <a:schemeClr val="accent4">
                  <a:lumMod val="75000"/>
                </a:schemeClr>
              </a:buClr>
              <a:buNone/>
              <a:defRPr/>
            </a:pP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fr-FR" sz="2800" b="1" dirty="0" err="1" smtClean="0">
                <a:solidFill>
                  <a:schemeClr val="accent4">
                    <a:lumMod val="75000"/>
                  </a:schemeClr>
                </a:solidFill>
              </a:rPr>
              <a:t>IPPrénat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 pour 2,5% des mineures enceintes)</a:t>
            </a:r>
          </a:p>
          <a:p>
            <a:pPr marL="0" indent="0">
              <a:buClr>
                <a:schemeClr val="accent4">
                  <a:lumMod val="75000"/>
                </a:schemeClr>
              </a:buClr>
              <a:buNone/>
              <a:defRPr/>
            </a:pPr>
            <a:endParaRPr lang="fr-FR" sz="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Femmes suivies par l’ASE pendant leur minorité : 29%</a:t>
            </a:r>
          </a:p>
          <a:p>
            <a:pPr marL="0" indent="0">
              <a:buNone/>
              <a:defRPr/>
            </a:pPr>
            <a:endParaRPr lang="fr-FR" sz="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athologie psychiatrique : </a:t>
            </a:r>
            <a:r>
              <a:rPr lang="fr-FR" sz="2800" b="1" dirty="0" smtClean="0">
                <a:solidFill>
                  <a:srgbClr val="C00000"/>
                </a:solidFill>
              </a:rPr>
              <a:t>46%</a:t>
            </a:r>
            <a:endParaRPr lang="fr-FR" sz="2800" dirty="0" smtClean="0">
              <a:solidFill>
                <a:srgbClr val="C00000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éficience mentale : </a:t>
            </a:r>
            <a:r>
              <a:rPr lang="fr-FR" sz="2800" b="1" dirty="0" smtClean="0">
                <a:solidFill>
                  <a:srgbClr val="C00000"/>
                </a:solidFill>
              </a:rPr>
              <a:t>36%</a:t>
            </a:r>
            <a:endParaRPr lang="fr-FR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9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828989"/>
            <a:ext cx="7461268" cy="1303867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3600" b="1" dirty="0" smtClean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ontexte paternel </a:t>
            </a:r>
            <a:endParaRPr lang="fr-FR" sz="3600" b="1" dirty="0"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ce réservé du contenu 7"/>
          <p:cNvSpPr>
            <a:spLocks noGrp="1"/>
          </p:cNvSpPr>
          <p:nvPr>
            <p:ph sz="half" idx="2"/>
          </p:nvPr>
        </p:nvSpPr>
        <p:spPr>
          <a:xfrm>
            <a:off x="1331640" y="2636912"/>
            <a:ext cx="6336704" cy="3528392"/>
          </a:xfrm>
        </p:spPr>
        <p:txBody>
          <a:bodyPr>
            <a:noAutofit/>
          </a:bodyPr>
          <a:lstStyle/>
          <a:p>
            <a:pPr>
              <a:buClr>
                <a:schemeClr val="accent4">
                  <a:lumMod val="75000"/>
                </a:schemeClr>
              </a:buClr>
              <a:defRPr/>
            </a:pP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Futurs pères mineurs : 2%</a:t>
            </a:r>
            <a:endParaRPr lang="fr-FR" sz="28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defRPr/>
            </a:pP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Hommes suivis par l’ASE pendant leur minorité : 9% en 2016, 27% en 2017 (calcul sur pères présents)</a:t>
            </a:r>
          </a:p>
          <a:p>
            <a:pPr>
              <a:buClr>
                <a:schemeClr val="accent4">
                  <a:lumMod val="75000"/>
                </a:schemeClr>
              </a:buClr>
              <a:defRPr/>
            </a:pPr>
            <a:endParaRPr lang="fr-FR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defRPr/>
            </a:pP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athologie psychiatrique : 19%</a:t>
            </a:r>
            <a:endParaRPr lang="fr-FR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defRPr/>
            </a:pP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éficience mentale : 12,5%</a:t>
            </a:r>
            <a:endParaRPr lang="fr-FR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0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488832" cy="1303867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Grossesse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2708920"/>
            <a:ext cx="6912768" cy="2952328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fr-FR" dirty="0" smtClean="0">
                <a:solidFill>
                  <a:srgbClr val="C00000"/>
                </a:solidFill>
              </a:rPr>
              <a:t>	</a:t>
            </a:r>
            <a:endParaRPr lang="fr-FR" dirty="0">
              <a:solidFill>
                <a:srgbClr val="C00000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Suivi médical irrégulier ou inexistant : 26%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fr-FR" sz="1600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Faible investissement</a:t>
            </a: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 : </a:t>
            </a:r>
            <a:r>
              <a:rPr lang="fr-FR" sz="2800" b="1" dirty="0" smtClean="0">
                <a:solidFill>
                  <a:srgbClr val="C00000"/>
                </a:solidFill>
              </a:rPr>
              <a:t>58% </a:t>
            </a:r>
            <a:r>
              <a:rPr lang="fr-FR" sz="2800" b="1" dirty="0">
                <a:solidFill>
                  <a:srgbClr val="C00000"/>
                </a:solidFill>
              </a:rPr>
              <a:t> </a:t>
            </a:r>
            <a:r>
              <a:rPr lang="fr-FR" sz="2800" b="1" dirty="0" smtClean="0">
                <a:solidFill>
                  <a:srgbClr val="C00000"/>
                </a:solidFill>
              </a:rPr>
              <a:t>                </a:t>
            </a:r>
            <a:r>
              <a:rPr lang="fr-FR" sz="2800" dirty="0" smtClean="0">
                <a:solidFill>
                  <a:schemeClr val="accent4">
                    <a:lumMod val="75000"/>
                  </a:schemeClr>
                </a:solidFill>
              </a:rPr>
              <a:t>(73% de 2014 à 2016 et 13% en 2017)</a:t>
            </a:r>
            <a:endParaRPr lang="fr-FR" sz="28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fr-FR" dirty="0">
              <a:solidFill>
                <a:srgbClr val="C00000"/>
              </a:solidFill>
            </a:endParaRPr>
          </a:p>
          <a:p>
            <a:pPr>
              <a:defRPr/>
            </a:pP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80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488832" cy="1303867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Couple et famille</a:t>
            </a: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>
          <a:xfrm>
            <a:off x="1096392" y="3068960"/>
            <a:ext cx="7004000" cy="2736304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Séparation ou difficultés : </a:t>
            </a:r>
            <a:r>
              <a:rPr lang="fr-FR" sz="2800" b="1" dirty="0">
                <a:solidFill>
                  <a:srgbClr val="C00000"/>
                </a:solidFill>
              </a:rPr>
              <a:t>70% 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en 2016-2017</a:t>
            </a: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Enfant(s) placé(s) dans la fratrie : </a:t>
            </a:r>
            <a:r>
              <a:rPr lang="fr-FR" sz="2800" b="1" dirty="0" smtClean="0">
                <a:solidFill>
                  <a:srgbClr val="C00000"/>
                </a:solidFill>
              </a:rPr>
              <a:t>74% 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des couples avec enfant </a:t>
            </a:r>
            <a:endParaRPr lang="fr-FR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dirty="0" smtClean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dirty="0" smtClean="0">
              <a:solidFill>
                <a:srgbClr val="C00000"/>
              </a:solidFill>
            </a:endParaRPr>
          </a:p>
          <a:p>
            <a:endParaRPr lang="fr-FR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7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560840" cy="1303867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FF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Contexte socio-économique</a:t>
            </a: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>
          <a:xfrm>
            <a:off x="1331640" y="2564904"/>
            <a:ext cx="6491478" cy="3240360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None/>
            </a:pPr>
            <a:endParaRPr lang="fr-FR" dirty="0" smtClean="0">
              <a:solidFill>
                <a:srgbClr val="7030A0"/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ifficultés socio-économiques : 51%</a:t>
            </a:r>
            <a:endParaRPr lang="fr-FR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dirty="0" smtClean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dirty="0" smtClean="0">
              <a:solidFill>
                <a:srgbClr val="C00000"/>
              </a:solidFill>
            </a:endParaRPr>
          </a:p>
          <a:p>
            <a:endParaRPr lang="fr-FR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8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632848" cy="130386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Orientation</a:t>
            </a:r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vers la SF PMI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>
          <a:xfrm>
            <a:off x="1104858" y="2348880"/>
            <a:ext cx="7283566" cy="4176464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Déclarations de Grossesse : 30%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Assistantes Sociales de secteur : 20%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Maternités (SF/AS) : 20%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PMI (médecins/puéricultrices/autres départements) : 8%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Structures d’Accueil Parents-Enfants : 8%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Demandes spontanées femmes enceintes : 4%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Centre Pénitentiaire : 4%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Missions locales/Croix Rouge : 4%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Educateurs ASE : 2%</a:t>
            </a:r>
          </a:p>
          <a:p>
            <a:pPr>
              <a:buFont typeface="Wingdings" panose="05000000000000000000" pitchFamily="2" charset="2"/>
              <a:buNone/>
            </a:pPr>
            <a:endParaRPr lang="fr-F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fr-F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0773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que">
  <a:themeElements>
    <a:clrScheme name="Organique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que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qu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1FF405-54F5-4902-9050-008CDA1797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585</Words>
  <Application>Microsoft Office PowerPoint</Application>
  <PresentationFormat>Affichage à l'écran (4:3)</PresentationFormat>
  <Paragraphs>131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Garamond</vt:lpstr>
      <vt:lpstr>Wingdings</vt:lpstr>
      <vt:lpstr>Organique</vt:lpstr>
      <vt:lpstr>Informations Préoccupantes Prénatales Bilan départemental chiffré</vt:lpstr>
      <vt:lpstr>Base de données</vt:lpstr>
      <vt:lpstr>Moyennes annuelles dans la Vienne sur 4 ans</vt:lpstr>
      <vt:lpstr>Contexte maternel </vt:lpstr>
      <vt:lpstr>Contexte paternel </vt:lpstr>
      <vt:lpstr>Grossesse</vt:lpstr>
      <vt:lpstr>Couple et famille</vt:lpstr>
      <vt:lpstr>Contexte socio-économique</vt:lpstr>
      <vt:lpstr>Orientation vers la SF PMI</vt:lpstr>
      <vt:lpstr>Réflexion pluridisciplinaire</vt:lpstr>
      <vt:lpstr>Conclusion des IP Prénatales</vt:lpstr>
      <vt:lpstr>Décisions judiciaires à la naissance</vt:lpstr>
      <vt:lpstr>Décisions suite aux MJIE ordonnées à la naissance  (35% des IPPrénat)</vt:lpstr>
      <vt:lpstr>Devenir des situations sans suite judiciaire (22% des IPPrénat)</vt:lpstr>
      <vt:lpstr>Bilan global des OPP précoces</vt:lpstr>
      <vt:lpstr>Lieu d’accueil des enfants </vt:lpstr>
      <vt:lpstr>Suivis PMI et suivis sociaux dans l’année suivant la naissance</vt:lpstr>
      <vt:lpstr>Conclusion</vt:lpstr>
      <vt:lpstr>Présentation PowerPoint</vt:lpstr>
      <vt:lpstr>Présentation PowerPoint</vt:lpstr>
      <vt:lpstr>Merci de votre attention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2015-06-29T09:14:00Z</dcterms:created>
  <dcterms:modified xsi:type="dcterms:W3CDTF">2018-06-05T09:41:47Z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TC102202119990</vt:lpwstr>
  </property>
</Properties>
</file>