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8" r:id="rId3"/>
    <p:sldId id="264" r:id="rId4"/>
    <p:sldId id="269" r:id="rId5"/>
    <p:sldId id="289" r:id="rId6"/>
    <p:sldId id="265" r:id="rId7"/>
    <p:sldId id="297" r:id="rId8"/>
    <p:sldId id="293" r:id="rId9"/>
    <p:sldId id="296" r:id="rId10"/>
    <p:sldId id="270" r:id="rId11"/>
    <p:sldId id="290" r:id="rId12"/>
    <p:sldId id="292" r:id="rId13"/>
    <p:sldId id="291" r:id="rId14"/>
    <p:sldId id="299" r:id="rId15"/>
    <p:sldId id="295" r:id="rId16"/>
    <p:sldId id="286" r:id="rId17"/>
    <p:sldId id="287" r:id="rId18"/>
    <p:sldId id="294" r:id="rId19"/>
    <p:sldId id="298" r:id="rId20"/>
    <p:sldId id="259" r:id="rId21"/>
    <p:sldId id="288" r:id="rId22"/>
    <p:sldId id="266" r:id="rId23"/>
    <p:sldId id="283" r:id="rId24"/>
    <p:sldId id="261" r:id="rId25"/>
    <p:sldId id="268" r:id="rId26"/>
    <p:sldId id="267" r:id="rId27"/>
    <p:sldId id="263" r:id="rId28"/>
    <p:sldId id="285" r:id="rId29"/>
    <p:sldId id="262" r:id="rId30"/>
  </p:sldIdLst>
  <p:sldSz cx="9144000" cy="6858000" type="screen4x3"/>
  <p:notesSz cx="6799263" cy="99298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5EB0"/>
    <a:srgbClr val="3E1F4F"/>
    <a:srgbClr val="0848A0"/>
    <a:srgbClr val="005E8B"/>
    <a:srgbClr val="005294"/>
    <a:srgbClr val="7D156A"/>
    <a:srgbClr val="9113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6803" autoAdjust="0"/>
  </p:normalViewPr>
  <p:slideViewPr>
    <p:cSldViewPr snapToGrid="0" snapToObjects="1">
      <p:cViewPr varScale="1">
        <p:scale>
          <a:sx n="115" d="100"/>
          <a:sy n="115" d="100"/>
        </p:scale>
        <p:origin x="-88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82"/>
    </p:cViewPr>
  </p:sorterViewPr>
  <p:notesViewPr>
    <p:cSldViewPr snapToGrid="0" snapToObjects="1">
      <p:cViewPr>
        <p:scale>
          <a:sx n="100" d="100"/>
          <a:sy n="100" d="100"/>
        </p:scale>
        <p:origin x="-2850" y="36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1"/>
        </c:dLbls>
        <c:firstSliceAng val="0"/>
      </c:pieChart>
    </c:plotArea>
    <c:legend>
      <c:legendPos val="r"/>
      <c:overlay val="0"/>
      <c:spPr>
        <a:ln>
          <a:solidFill>
            <a:schemeClr val="bg1">
              <a:lumMod val="75000"/>
            </a:schemeClr>
          </a:solidFill>
        </a:ln>
      </c:spPr>
    </c:legend>
    <c:plotVisOnly val="1"/>
    <c:dispBlanksAs val="gap"/>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16.png"/></Relationships>
</file>

<file path=ppt/drawings/drawing1.xml><?xml version="1.0" encoding="utf-8"?>
<c:userShapes xmlns:c="http://schemas.openxmlformats.org/drawingml/2006/chart">
  <cdr:relSizeAnchor xmlns:cdr="http://schemas.openxmlformats.org/drawingml/2006/chartDrawing">
    <cdr:from>
      <cdr:x>0</cdr:x>
      <cdr:y>0</cdr:y>
    </cdr:from>
    <cdr:to>
      <cdr:x>0.00813</cdr:x>
      <cdr:y>0.01275</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DFA3998C-1A1E-422A-AA14-BE0C9B8CF9AC}" type="datetimeFigureOut">
              <a:rPr lang="fr-FR" smtClean="0"/>
              <a:t>03/06/2019</a:t>
            </a:fld>
            <a:endParaRPr lang="fr-FR"/>
          </a:p>
        </p:txBody>
      </p:sp>
      <p:sp>
        <p:nvSpPr>
          <p:cNvPr id="4" name="Espace réservé de l'image des diapositives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8451ED3B-E08F-4749-BA5A-11A02B160630}" type="slidenum">
              <a:rPr lang="fr-FR" smtClean="0"/>
              <a:t>‹N°›</a:t>
            </a:fld>
            <a:endParaRPr lang="fr-FR"/>
          </a:p>
        </p:txBody>
      </p:sp>
    </p:spTree>
    <p:extLst>
      <p:ext uri="{BB962C8B-B14F-4D97-AF65-F5344CB8AC3E}">
        <p14:creationId xmlns:p14="http://schemas.microsoft.com/office/powerpoint/2010/main" val="366696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23584" y="4716661"/>
            <a:ext cx="5439410" cy="4468416"/>
          </a:xfrm>
        </p:spPr>
        <p:txBody>
          <a:bodyPr/>
          <a:lstStyle/>
          <a:p>
            <a:r>
              <a:rPr lang="fr-FR" sz="1200" b="1" kern="1200" dirty="0" smtClean="0">
                <a:solidFill>
                  <a:schemeClr val="tx1"/>
                </a:solidFill>
                <a:effectLst/>
                <a:latin typeface="+mn-lt"/>
                <a:ea typeface="+mn-ea"/>
                <a:cs typeface="+mn-cs"/>
              </a:rPr>
              <a:t>Bonjour à toutes et à tous,</a:t>
            </a:r>
          </a:p>
          <a:p>
            <a:r>
              <a:rPr lang="fr-FR" b="1" dirty="0" smtClean="0"/>
              <a:t>Avant de vous présenter notre travail de prévention en Haute-Savoie, je voulais remercier Mme </a:t>
            </a:r>
            <a:r>
              <a:rPr lang="fr-FR" b="1" dirty="0" err="1" smtClean="0"/>
              <a:t>Boivineau</a:t>
            </a:r>
            <a:r>
              <a:rPr lang="fr-FR" b="1" dirty="0" smtClean="0"/>
              <a:t>, présidente de l’association nationale des </a:t>
            </a:r>
            <a:r>
              <a:rPr lang="fr-FR" b="1" dirty="0" err="1" smtClean="0"/>
              <a:t>sf</a:t>
            </a:r>
            <a:r>
              <a:rPr lang="fr-FR" b="1" dirty="0" smtClean="0"/>
              <a:t> territoriales, et l’ensemble des </a:t>
            </a:r>
            <a:r>
              <a:rPr lang="fr-FR" b="1" dirty="0" err="1" smtClean="0"/>
              <a:t>sf</a:t>
            </a:r>
            <a:r>
              <a:rPr lang="fr-FR" b="1" dirty="0" smtClean="0"/>
              <a:t> de l’association  d’avoir accepté que les 30</a:t>
            </a:r>
            <a:r>
              <a:rPr lang="fr-FR" b="1" baseline="30000" dirty="0" smtClean="0"/>
              <a:t>e</a:t>
            </a:r>
            <a:r>
              <a:rPr lang="fr-FR" b="1" dirty="0" smtClean="0"/>
              <a:t> journées de l’association se tiennent à nouveau ici comme s’étaient tenues les journées de 2004..Ces journées sont importantes pour les sages-femmes de Haute-Savoie, et particulièrement  pour Laurence Bec , qui a été une des chevilles ouvrières en 2004 et qui s’est de nouveau pleinement investie cette année avec ses collègues , que je vais nommer et remercier :</a:t>
            </a:r>
          </a:p>
          <a:p>
            <a:r>
              <a:rPr lang="fr-FR" sz="1200" b="1" kern="1200" dirty="0" smtClean="0">
                <a:solidFill>
                  <a:schemeClr val="tx1"/>
                </a:solidFill>
                <a:effectLst/>
                <a:latin typeface="+mn-lt"/>
                <a:ea typeface="+mn-ea"/>
                <a:cs typeface="+mn-cs"/>
              </a:rPr>
              <a:t>Martine </a:t>
            </a:r>
            <a:r>
              <a:rPr lang="fr-FR" sz="1200" b="1" kern="1200" dirty="0" err="1" smtClean="0">
                <a:solidFill>
                  <a:schemeClr val="tx1"/>
                </a:solidFill>
                <a:effectLst/>
                <a:latin typeface="+mn-lt"/>
                <a:ea typeface="+mn-ea"/>
                <a:cs typeface="+mn-cs"/>
              </a:rPr>
              <a:t>Pevergne</a:t>
            </a:r>
            <a:r>
              <a:rPr lang="fr-FR" sz="1200" b="1" kern="1200" dirty="0" smtClean="0">
                <a:solidFill>
                  <a:schemeClr val="tx1"/>
                </a:solidFill>
                <a:effectLst/>
                <a:latin typeface="+mn-lt"/>
                <a:ea typeface="+mn-ea"/>
                <a:cs typeface="+mn-cs"/>
              </a:rPr>
              <a:t>,  Juliette </a:t>
            </a:r>
            <a:r>
              <a:rPr lang="fr-FR" sz="1200" b="1" kern="1200" dirty="0" err="1" smtClean="0">
                <a:solidFill>
                  <a:schemeClr val="tx1"/>
                </a:solidFill>
                <a:effectLst/>
                <a:latin typeface="+mn-lt"/>
                <a:ea typeface="+mn-ea"/>
                <a:cs typeface="+mn-cs"/>
              </a:rPr>
              <a:t>Devidal</a:t>
            </a:r>
            <a:r>
              <a:rPr lang="fr-FR" sz="1200" b="1" kern="1200" dirty="0" smtClean="0">
                <a:solidFill>
                  <a:schemeClr val="tx1"/>
                </a:solidFill>
                <a:effectLst/>
                <a:latin typeface="+mn-lt"/>
                <a:ea typeface="+mn-ea"/>
                <a:cs typeface="+mn-cs"/>
              </a:rPr>
              <a:t>, Isabelle </a:t>
            </a:r>
            <a:r>
              <a:rPr lang="fr-FR" sz="1200" b="1" kern="1200" dirty="0" err="1" smtClean="0">
                <a:solidFill>
                  <a:schemeClr val="tx1"/>
                </a:solidFill>
                <a:effectLst/>
                <a:latin typeface="+mn-lt"/>
                <a:ea typeface="+mn-ea"/>
                <a:cs typeface="+mn-cs"/>
              </a:rPr>
              <a:t>Druguet</a:t>
            </a:r>
            <a:r>
              <a:rPr lang="fr-FR" sz="1200" b="1" kern="1200" dirty="0" smtClean="0">
                <a:solidFill>
                  <a:schemeClr val="tx1"/>
                </a:solidFill>
                <a:effectLst/>
                <a:latin typeface="+mn-lt"/>
                <a:ea typeface="+mn-ea"/>
                <a:cs typeface="+mn-cs"/>
              </a:rPr>
              <a:t>, Maryline </a:t>
            </a:r>
            <a:r>
              <a:rPr lang="fr-FR" sz="1200" b="1" kern="1200" dirty="0" err="1" smtClean="0">
                <a:solidFill>
                  <a:schemeClr val="tx1"/>
                </a:solidFill>
                <a:effectLst/>
                <a:latin typeface="+mn-lt"/>
                <a:ea typeface="+mn-ea"/>
                <a:cs typeface="+mn-cs"/>
              </a:rPr>
              <a:t>Gueho</a:t>
            </a:r>
            <a:r>
              <a:rPr lang="fr-FR" sz="1200" b="1" kern="1200" dirty="0" smtClean="0">
                <a:solidFill>
                  <a:schemeClr val="tx1"/>
                </a:solidFill>
                <a:effectLst/>
                <a:latin typeface="+mn-lt"/>
                <a:ea typeface="+mn-ea"/>
                <a:cs typeface="+mn-cs"/>
              </a:rPr>
              <a:t>, Caroline </a:t>
            </a:r>
            <a:r>
              <a:rPr lang="fr-FR" sz="1200" b="1" kern="1200" dirty="0" err="1" smtClean="0">
                <a:solidFill>
                  <a:schemeClr val="tx1"/>
                </a:solidFill>
                <a:effectLst/>
                <a:latin typeface="+mn-lt"/>
                <a:ea typeface="+mn-ea"/>
                <a:cs typeface="+mn-cs"/>
              </a:rPr>
              <a:t>Perroz</a:t>
            </a:r>
            <a:r>
              <a:rPr lang="fr-FR" sz="1200" b="1" kern="1200" dirty="0" smtClean="0">
                <a:solidFill>
                  <a:schemeClr val="tx1"/>
                </a:solidFill>
                <a:effectLst/>
                <a:latin typeface="+mn-lt"/>
                <a:ea typeface="+mn-ea"/>
                <a:cs typeface="+mn-cs"/>
              </a:rPr>
              <a:t>, Audrey De Sousa, Marie </a:t>
            </a:r>
            <a:r>
              <a:rPr lang="fr-FR" sz="1200" b="1" kern="1200" dirty="0" err="1" smtClean="0">
                <a:solidFill>
                  <a:schemeClr val="tx1"/>
                </a:solidFill>
                <a:effectLst/>
                <a:latin typeface="+mn-lt"/>
                <a:ea typeface="+mn-ea"/>
                <a:cs typeface="+mn-cs"/>
              </a:rPr>
              <a:t>Blanvillain</a:t>
            </a:r>
            <a:r>
              <a:rPr lang="fr-FR" sz="1200" b="1" kern="1200" dirty="0" smtClean="0">
                <a:solidFill>
                  <a:schemeClr val="tx1"/>
                </a:solidFill>
                <a:effectLst/>
                <a:latin typeface="+mn-lt"/>
                <a:ea typeface="+mn-ea"/>
                <a:cs typeface="+mn-cs"/>
              </a:rPr>
              <a:t>, charlotte Deschamps, Anne-Claude Chapuis , Isabelle Delaunay, et Carole Leconte qui est également chef de service sur le territoire de la Vallée de l’Arve.</a:t>
            </a:r>
          </a:p>
          <a:p>
            <a:r>
              <a:rPr lang="fr-FR" b="1" dirty="0" smtClean="0"/>
              <a:t>Leur professionnalisme, et leur enthousiasme  peuvent soulever des montagnes, et en la matière, les Hauts-Savoyards s’y connaissent!</a:t>
            </a:r>
          </a:p>
          <a:p>
            <a:r>
              <a:rPr lang="fr-FR" sz="1200" b="1" kern="1200" dirty="0" smtClean="0">
                <a:solidFill>
                  <a:schemeClr val="tx1"/>
                </a:solidFill>
                <a:effectLst/>
                <a:latin typeface="+mn-lt"/>
                <a:ea typeface="+mn-ea"/>
                <a:cs typeface="+mn-cs"/>
              </a:rPr>
              <a:t>Merci à vous toutes</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1</a:t>
            </a:fld>
            <a:endParaRPr lang="fr-FR"/>
          </a:p>
        </p:txBody>
      </p:sp>
    </p:spTree>
    <p:extLst>
      <p:ext uri="{BB962C8B-B14F-4D97-AF65-F5344CB8AC3E}">
        <p14:creationId xmlns:p14="http://schemas.microsoft.com/office/powerpoint/2010/main" val="3181366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10</a:t>
            </a:fld>
            <a:endParaRPr lang="fr-FR"/>
          </a:p>
        </p:txBody>
      </p:sp>
    </p:spTree>
    <p:extLst>
      <p:ext uri="{BB962C8B-B14F-4D97-AF65-F5344CB8AC3E}">
        <p14:creationId xmlns:p14="http://schemas.microsoft.com/office/powerpoint/2010/main" val="213592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 propose le plateau aux parents qui posent les points sur les cases qui les intéressent puis on leur demande de prioriser en posant d’autres jetons</a:t>
            </a:r>
          </a:p>
          <a:p>
            <a:endParaRPr lang="fr-FR" dirty="0"/>
          </a:p>
          <a:p>
            <a:r>
              <a:rPr lang="fr-FR" dirty="0" smtClean="0">
                <a:sym typeface="Wingdings 3"/>
              </a:rPr>
              <a:t> Intérêt matérialisation des échanges , autre approche</a:t>
            </a:r>
            <a:endParaRPr lang="fr-FR" dirty="0" smtClean="0"/>
          </a:p>
          <a:p>
            <a:endParaRPr lang="fr-FR" dirty="0"/>
          </a:p>
          <a:p>
            <a:endParaRPr lang="fr-FR" dirty="0" smtClean="0"/>
          </a:p>
          <a:p>
            <a:endParaRPr lang="fr-FR" dirty="0"/>
          </a:p>
          <a:p>
            <a:endParaRPr lang="fr-FR" dirty="0" smtClean="0"/>
          </a:p>
          <a:p>
            <a:r>
              <a:rPr lang="fr-FR" dirty="0" smtClean="0"/>
              <a:t>Le professionnel traitera en priorité les questions les plus prégnantes pour la famille, ce qui fera baisser le niveau de stress et permet aux familles de mieux recevoir les messages </a:t>
            </a:r>
          </a:p>
          <a:p>
            <a:r>
              <a:rPr lang="fr-FR" dirty="0" smtClean="0"/>
              <a:t>A faire précocement dans le suivi 2 e ou 3 e visite</a:t>
            </a:r>
          </a:p>
          <a:p>
            <a:r>
              <a:rPr lang="fr-FR" dirty="0" smtClean="0"/>
              <a:t>Les questions qui ne peuvent pas être traitées par la PMI feront l’objet d’orientation</a:t>
            </a:r>
          </a:p>
          <a:p>
            <a:endParaRPr lang="fr-FR" dirty="0"/>
          </a:p>
          <a:p>
            <a:r>
              <a:rPr lang="fr-FR" dirty="0" smtClean="0"/>
              <a:t>Le professionnel tient son journal de suivi, </a:t>
            </a:r>
            <a:r>
              <a:rPr lang="fr-FR" dirty="0" err="1" smtClean="0"/>
              <a:t>aec</a:t>
            </a:r>
            <a:r>
              <a:rPr lang="fr-FR" dirty="0" smtClean="0"/>
              <a:t> un calendrier de rencontre , propose des temps de bilan, 7 sur 6 mois (de quoi a-t-on parler? Les sujets importants, revenir sur le contenu des interventions</a:t>
            </a:r>
          </a:p>
          <a:p>
            <a:r>
              <a:rPr lang="fr-FR" dirty="0" smtClean="0"/>
              <a:t>Moment où le père peut être associé et où on lui fait part de ce qui s’est passé pdt le suivi</a:t>
            </a:r>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11</a:t>
            </a:fld>
            <a:endParaRPr lang="fr-FR"/>
          </a:p>
        </p:txBody>
      </p:sp>
    </p:spTree>
    <p:extLst>
      <p:ext uri="{BB962C8B-B14F-4D97-AF65-F5344CB8AC3E}">
        <p14:creationId xmlns:p14="http://schemas.microsoft.com/office/powerpoint/2010/main" val="2772034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12</a:t>
            </a:fld>
            <a:endParaRPr lang="fr-FR"/>
          </a:p>
        </p:txBody>
      </p:sp>
    </p:spTree>
    <p:extLst>
      <p:ext uri="{BB962C8B-B14F-4D97-AF65-F5344CB8AC3E}">
        <p14:creationId xmlns:p14="http://schemas.microsoft.com/office/powerpoint/2010/main" val="2772034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Ces fiches situations complexes permettent de travailler avec la femmes et le professionnel peut y noter les ressources locales à mobiliser pour la situation</a:t>
            </a:r>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13</a:t>
            </a:fld>
            <a:endParaRPr lang="fr-FR"/>
          </a:p>
        </p:txBody>
      </p:sp>
    </p:spTree>
    <p:extLst>
      <p:ext uri="{BB962C8B-B14F-4D97-AF65-F5344CB8AC3E}">
        <p14:creationId xmlns:p14="http://schemas.microsoft.com/office/powerpoint/2010/main" val="2772034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Tableau  de questions à remplir par la femme tout en étant accompagnée par la SF ou la puer, questions sur les 7 j qui précèdent le rdv</a:t>
            </a:r>
          </a:p>
          <a:p>
            <a:r>
              <a:rPr lang="fr-FR" dirty="0" smtClean="0"/>
              <a:t>C’est le support pour aborder la dépression post natale.</a:t>
            </a:r>
          </a:p>
          <a:p>
            <a:r>
              <a:rPr lang="fr-FR" dirty="0" smtClean="0"/>
              <a:t>Les questions permettent d’exprimer les ressentis, l’intervenant peut ensuite réinterroger certains items, et explorer davantage pour mieux orienter ensuite.</a:t>
            </a:r>
          </a:p>
          <a:p>
            <a:r>
              <a:rPr lang="fr-FR" dirty="0" smtClean="0"/>
              <a:t>Le score s’évalue en points mais doit être ensuite confirmé par une évaluation clinique et évidemment une orientation spécialisée,</a:t>
            </a:r>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14</a:t>
            </a:fld>
            <a:endParaRPr lang="fr-FR"/>
          </a:p>
        </p:txBody>
      </p:sp>
    </p:spTree>
    <p:extLst>
      <p:ext uri="{BB962C8B-B14F-4D97-AF65-F5344CB8AC3E}">
        <p14:creationId xmlns:p14="http://schemas.microsoft.com/office/powerpoint/2010/main" val="226765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15</a:t>
            </a:fld>
            <a:endParaRPr lang="fr-FR"/>
          </a:p>
        </p:txBody>
      </p:sp>
    </p:spTree>
    <p:extLst>
      <p:ext uri="{BB962C8B-B14F-4D97-AF65-F5344CB8AC3E}">
        <p14:creationId xmlns:p14="http://schemas.microsoft.com/office/powerpoint/2010/main" val="2772034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C’est un guide pour favoriser un attachement sécurisant, il propose des activités parents-enfants , en fonction des besoins de l’enfant et de son </a:t>
            </a:r>
            <a:r>
              <a:rPr lang="fr-FR" dirty="0" err="1" smtClean="0"/>
              <a:t>dvpt</a:t>
            </a:r>
            <a:r>
              <a:rPr lang="fr-FR" dirty="0" smtClean="0"/>
              <a:t>, au moment des rdv avec les familles,</a:t>
            </a:r>
          </a:p>
          <a:p>
            <a:r>
              <a:rPr lang="fr-FR" dirty="0" smtClean="0"/>
              <a:t>La mise en œuvre de ces activités nécessite une bonne alliance avec les parents, et une observation clinique de la situation par l’intervenant. Cela est utilisé par l’intervenant au moment où il le juge opportun.</a:t>
            </a:r>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16</a:t>
            </a:fld>
            <a:endParaRPr lang="fr-FR"/>
          </a:p>
        </p:txBody>
      </p:sp>
    </p:spTree>
    <p:extLst>
      <p:ext uri="{BB962C8B-B14F-4D97-AF65-F5344CB8AC3E}">
        <p14:creationId xmlns:p14="http://schemas.microsoft.com/office/powerpoint/2010/main" val="2772034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PPGP s’implante dans le département depuis l’an dernier , e t progressivement.</a:t>
            </a:r>
          </a:p>
          <a:p>
            <a:r>
              <a:rPr lang="fr-FR" dirty="0" smtClean="0"/>
              <a:t>Les dernières formations ont eu lieu en mars 2019, et toutes les professionnelles ne sot pas encore aguerries à cette pratique mais  l’utilisation de ces outils va se faire progressivement;</a:t>
            </a:r>
          </a:p>
          <a:p>
            <a:r>
              <a:rPr lang="fr-FR" dirty="0" smtClean="0"/>
              <a:t>Parallèlement, nous sommes entrés dans une phase d’évaluation de la démarche:</a:t>
            </a:r>
          </a:p>
          <a:p>
            <a:r>
              <a:rPr lang="fr-FR" dirty="0" smtClean="0"/>
              <a:t>-sur nos outils de communication</a:t>
            </a:r>
          </a:p>
          <a:p>
            <a:r>
              <a:rPr lang="fr-FR" dirty="0" smtClean="0"/>
              <a:t>-sur l'Etat des lieux des pratiques professionnelles avant la mise en place de PPGP et nous aurons une évaluation à  mois puis à  an</a:t>
            </a:r>
          </a:p>
          <a:p>
            <a:endParaRPr lang="fr-FR" dirty="0"/>
          </a:p>
          <a:p>
            <a:r>
              <a:rPr lang="fr-FR" dirty="0" smtClean="0"/>
              <a:t>C’est la première fois que nous avons la possibilité d’évaluer objectivement nos actions de prévention en PMI, cette facette de ce processus a été une des raisons de se lancer dans l’aventure.</a:t>
            </a:r>
          </a:p>
          <a:p>
            <a:endParaRPr lang="fr-FR" dirty="0"/>
          </a:p>
          <a:p>
            <a:r>
              <a:rPr lang="fr-FR" dirty="0" smtClean="0"/>
              <a:t>Cette démarche s’implante de plus en plus et fait tâche d’huile.</a:t>
            </a:r>
          </a:p>
          <a:p>
            <a:endParaRPr lang="fr-FR" dirty="0"/>
          </a:p>
          <a:p>
            <a:r>
              <a:rPr lang="fr-FR" dirty="0" smtClean="0"/>
              <a:t>Après cet exposé sur un mode de prévention individuelle, je vais passer la parole  à Martine </a:t>
            </a:r>
            <a:r>
              <a:rPr lang="fr-FR" dirty="0" err="1" smtClean="0"/>
              <a:t>Pevergne</a:t>
            </a:r>
            <a:r>
              <a:rPr lang="fr-FR" dirty="0" smtClean="0"/>
              <a:t> </a:t>
            </a:r>
            <a:r>
              <a:rPr lang="fr-FR" dirty="0" err="1" smtClean="0"/>
              <a:t>sf</a:t>
            </a:r>
            <a:r>
              <a:rPr lang="fr-FR" dirty="0" smtClean="0"/>
              <a:t> pmi et à Camille Faucher chef de service du CAARUD prévention qui vont nous exposer une autre façon plus collective d’aborder la prévention.</a:t>
            </a:r>
          </a:p>
          <a:p>
            <a:r>
              <a:rPr lang="fr-FR" dirty="0" smtClean="0"/>
              <a:t>Je vous remercie de </a:t>
            </a:r>
            <a:r>
              <a:rPr lang="fr-FR" smtClean="0"/>
              <a:t>votre attention.</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17</a:t>
            </a:fld>
            <a:endParaRPr lang="fr-FR"/>
          </a:p>
        </p:txBody>
      </p:sp>
    </p:spTree>
    <p:extLst>
      <p:ext uri="{BB962C8B-B14F-4D97-AF65-F5344CB8AC3E}">
        <p14:creationId xmlns:p14="http://schemas.microsoft.com/office/powerpoint/2010/main" val="3782814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18</a:t>
            </a:fld>
            <a:endParaRPr lang="fr-FR"/>
          </a:p>
        </p:txBody>
      </p:sp>
    </p:spTree>
    <p:extLst>
      <p:ext uri="{BB962C8B-B14F-4D97-AF65-F5344CB8AC3E}">
        <p14:creationId xmlns:p14="http://schemas.microsoft.com/office/powerpoint/2010/main" val="2772034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19</a:t>
            </a:fld>
            <a:endParaRPr lang="fr-FR"/>
          </a:p>
        </p:txBody>
      </p:sp>
    </p:spTree>
    <p:extLst>
      <p:ext uri="{BB962C8B-B14F-4D97-AF65-F5344CB8AC3E}">
        <p14:creationId xmlns:p14="http://schemas.microsoft.com/office/powerpoint/2010/main" val="2135922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sujet  de ces journées se prêtait à vous présenter comment nous développons des actions de prévention jusqu’au post-natal dans un département présentant quelques particularités.</a:t>
            </a:r>
          </a:p>
          <a:p>
            <a:r>
              <a:rPr lang="fr-FR" dirty="0" smtClean="0"/>
              <a:t>En effet, si d’apparence, nous sommes dans un département agréable, ,attractif,  avec des ressources financières que nous envient bien d’autres départements, il n’en est pas moins que des familles  sont en difficulté , en situation d’isolement,  ou en situation de précarité.</a:t>
            </a:r>
          </a:p>
          <a:p>
            <a:endParaRPr lang="fr-FR" dirty="0"/>
          </a:p>
          <a:p>
            <a:r>
              <a:rPr lang="fr-FR" dirty="0" smtClean="0"/>
              <a:t>L’arrivée d’un grand nombre de personnes , ayant souvent  des difficultés pour s’installer en raison du coût de l’immobilier, entraîne des problèmes spécifiques , ainsi que </a:t>
            </a:r>
            <a:r>
              <a:rPr lang="fr-FR" dirty="0" err="1" smtClean="0"/>
              <a:t>bcp</a:t>
            </a:r>
            <a:r>
              <a:rPr lang="fr-FR" dirty="0" smtClean="0"/>
              <a:t> de mouvements, dont les  12000 ha </a:t>
            </a:r>
            <a:r>
              <a:rPr lang="fr-FR" dirty="0" err="1" smtClean="0"/>
              <a:t>supp</a:t>
            </a:r>
            <a:r>
              <a:rPr lang="fr-FR" dirty="0" smtClean="0"/>
              <a:t> par an ne sont que le solde.</a:t>
            </a:r>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2</a:t>
            </a:fld>
            <a:endParaRPr lang="fr-FR"/>
          </a:p>
        </p:txBody>
      </p:sp>
    </p:spTree>
    <p:extLst>
      <p:ext uri="{BB962C8B-B14F-4D97-AF65-F5344CB8AC3E}">
        <p14:creationId xmlns:p14="http://schemas.microsoft.com/office/powerpoint/2010/main" val="856883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3</a:t>
            </a:fld>
            <a:endParaRPr lang="fr-FR"/>
          </a:p>
        </p:txBody>
      </p:sp>
    </p:spTree>
    <p:extLst>
      <p:ext uri="{BB962C8B-B14F-4D97-AF65-F5344CB8AC3E}">
        <p14:creationId xmlns:p14="http://schemas.microsoft.com/office/powerpoint/2010/main" val="2625947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4</a:t>
            </a:fld>
            <a:endParaRPr lang="fr-FR"/>
          </a:p>
        </p:txBody>
      </p:sp>
    </p:spTree>
    <p:extLst>
      <p:ext uri="{BB962C8B-B14F-4D97-AF65-F5344CB8AC3E}">
        <p14:creationId xmlns:p14="http://schemas.microsoft.com/office/powerpoint/2010/main" val="1132063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Pour illustrer la difficulté de répondre à ces situations, je  voulais citer une réflexion de C Deschamps ,sage-femme de notre équipe dans le Chablais: </a:t>
            </a:r>
          </a:p>
          <a:p>
            <a:r>
              <a:rPr lang="fr-FR" dirty="0"/>
              <a:t>« Une de mes problématiques actuelles est de savoir si mon action de prévention auprès du public vulnérable au niveau psychique a une efficacité en matière de prévention de la « bientraitance » de leurs enfants. Ces patientes sont parfois réfractaires au suivi PMI-PS du fait d’un passif avec une équipe post-natale qui selon elles sont « à l’origine du placement ». Lorsqu’elles ne sont pas réfractaires elles sont si carencées qu’on est limité souvent à travailler l’observance du suivi médical et « préparation matérielle » de la naissance. Il est très difficile de les amener sur le champ corporel, émotionnel, relationnel. Je m’interroge quant à l’efficacité de ce travail, je cherche des pistes pour essayer d’étayer plus ce public. Concernant les patientes présentant des maladies psychiques, j’ai beaucoup travaillé cette année avec le CMP. Les frontières de l’accompagnement ne sont pas aisées sur le temps de la grossesse. A chaque situation, il a fallu trouver la place juste pour le gynécologue-obstétricien, le psychiatre, l’infirmière de psychiatrie, la sage-femme de PMI-PS, la sage-femme hospitalière. Dans ces situations de grande vulnérabilité nous travaillons en nous adaptant sans cesse et en tentant de répondre au mieux aux besoins des usagers mais aussi aux responsabilités en matière de protection de l’enfance. Il est parfois difficile de savoir quelle conduite adopter, c’est pourquoi j’attends beaucoup du projet «  petit pas grand pas » en 2019 et du rapprochement de la PMI-PS et le PPE afin de poursuivre la réflexion. »</a:t>
            </a:r>
          </a:p>
          <a:p>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5</a:t>
            </a:fld>
            <a:endParaRPr lang="fr-FR"/>
          </a:p>
        </p:txBody>
      </p:sp>
    </p:spTree>
    <p:extLst>
      <p:ext uri="{BB962C8B-B14F-4D97-AF65-F5344CB8AC3E}">
        <p14:creationId xmlns:p14="http://schemas.microsoft.com/office/powerpoint/2010/main" val="11845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63588"/>
            <a:ext cx="4964113" cy="3724275"/>
          </a:xfrm>
        </p:spPr>
      </p:sp>
      <p:sp>
        <p:nvSpPr>
          <p:cNvPr id="3" name="Espace réservé des commentaires 2"/>
          <p:cNvSpPr>
            <a:spLocks noGrp="1"/>
          </p:cNvSpPr>
          <p:nvPr>
            <p:ph type="body" idx="1"/>
          </p:nvPr>
        </p:nvSpPr>
        <p:spPr/>
        <p:txBody>
          <a:bodyPr/>
          <a:lstStyle/>
          <a:p>
            <a:r>
              <a:rPr lang="fr-FR" dirty="0" smtClean="0"/>
              <a:t>Fort des constats qui viennent d’être exposés, nous avons eu l’opportunité de travailler avec l’ARS Rhône –Alpes et  d’être choisi pour mettre en place le processus PPGP en 2018, puis sont venues les directives ministérielles du plan pauvreté –précarité. </a:t>
            </a:r>
          </a:p>
          <a:p>
            <a:r>
              <a:rPr lang="fr-FR" dirty="0" smtClean="0"/>
              <a:t>Et il s’avère que PPGP est un outil qui doit permettre de lutter contre les inégalités de santé des territoires.</a:t>
            </a:r>
          </a:p>
          <a:p>
            <a:endParaRPr lang="fr-FR" dirty="0"/>
          </a:p>
          <a:p>
            <a:r>
              <a:rPr lang="fr-FR" dirty="0" smtClean="0"/>
              <a:t>Pour rappel, le plan pauvreté c’est……</a:t>
            </a:r>
            <a:r>
              <a:rPr lang="fr-FR" dirty="0" smtClean="0">
                <a:solidFill>
                  <a:srgbClr val="FF0000"/>
                </a:solidFill>
              </a:rPr>
              <a:t>présenter diapo</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6</a:t>
            </a:fld>
            <a:endParaRPr lang="fr-FR"/>
          </a:p>
        </p:txBody>
      </p:sp>
    </p:spTree>
    <p:extLst>
      <p:ext uri="{BB962C8B-B14F-4D97-AF65-F5344CB8AC3E}">
        <p14:creationId xmlns:p14="http://schemas.microsoft.com/office/powerpoint/2010/main" val="202483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7</a:t>
            </a:fld>
            <a:endParaRPr lang="fr-FR"/>
          </a:p>
        </p:txBody>
      </p:sp>
    </p:spTree>
    <p:extLst>
      <p:ext uri="{BB962C8B-B14F-4D97-AF65-F5344CB8AC3E}">
        <p14:creationId xmlns:p14="http://schemas.microsoft.com/office/powerpoint/2010/main" val="2772034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8</a:t>
            </a:fld>
            <a:endParaRPr lang="fr-FR"/>
          </a:p>
        </p:txBody>
      </p:sp>
    </p:spTree>
    <p:extLst>
      <p:ext uri="{BB962C8B-B14F-4D97-AF65-F5344CB8AC3E}">
        <p14:creationId xmlns:p14="http://schemas.microsoft.com/office/powerpoint/2010/main" val="277203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 qui nous a paru intéressant , c’est non seulement la démarche d’évaluation de nos activités , mais aussi de pouvoir travailler très en lien sages-femmes et </a:t>
            </a:r>
            <a:r>
              <a:rPr lang="fr-FR" dirty="0" err="1" smtClean="0"/>
              <a:t>puers</a:t>
            </a:r>
            <a:r>
              <a:rPr lang="fr-FR" dirty="0" smtClean="0"/>
              <a:t> et de renforcer cette collaboration dans la passation des situations de pré à post-natal.</a:t>
            </a:r>
          </a:p>
          <a:p>
            <a:r>
              <a:rPr lang="fr-FR" dirty="0" smtClean="0"/>
              <a:t>Ce mouvement s’</a:t>
            </a:r>
            <a:r>
              <a:rPr lang="fr-FR" dirty="0"/>
              <a:t>é</a:t>
            </a:r>
            <a:r>
              <a:rPr lang="fr-FR" dirty="0" smtClean="0"/>
              <a:t>tait amorcé en amont de PPGP, mais s’en est trouvé légitimé. La </a:t>
            </a:r>
            <a:r>
              <a:rPr lang="fr-FR" dirty="0" err="1" smtClean="0"/>
              <a:t>sf</a:t>
            </a:r>
            <a:r>
              <a:rPr lang="fr-FR" dirty="0" smtClean="0"/>
              <a:t> de PMI a la particularité d’intervenir dans le  champ médico-psycho social, en étant attentive au couple, au contexte socio économique, en allant au domicile et en préparant la venue de l’enfant, c’est ainsi qu’elle met en place un accompagnement personnalisé , et PPGP renforce cet accompagnement. Dans notre département, les SF de PMI accompagne prioritairement les femmes en situation de vulnérabilité puisque l ’on sait que l’enfant à naître peut être en risque de danger, si les parents n’ont pas élaboré leurs traumatismes infantiles, ou souffrent de troubles psy, de précarité sociale, d’isolement ….et tous ces facteurs peuvent être repérés en </a:t>
            </a:r>
            <a:r>
              <a:rPr lang="fr-FR" dirty="0" err="1" smtClean="0"/>
              <a:t>anté</a:t>
            </a:r>
            <a:r>
              <a:rPr lang="fr-FR" dirty="0" smtClean="0"/>
              <a:t> natal ou s’exacerber en post-natal.</a:t>
            </a:r>
          </a:p>
          <a:p>
            <a:r>
              <a:rPr lang="fr-FR" dirty="0" smtClean="0"/>
              <a:t>PPGP est venu aussi comme une évidence après la formation de tous les professionnels de la PMI, mais aussi du service social et de l’aide sociale à l’enfance au </a:t>
            </a:r>
            <a:r>
              <a:rPr lang="fr-FR" b="1" dirty="0" smtClean="0"/>
              <a:t>référentiel d’évaluation des situations du CREAI </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fld id="{8451ED3B-E08F-4749-BA5A-11A02B160630}" type="slidenum">
              <a:rPr lang="fr-FR" smtClean="0"/>
              <a:t>9</a:t>
            </a:fld>
            <a:endParaRPr lang="fr-FR"/>
          </a:p>
        </p:txBody>
      </p:sp>
    </p:spTree>
    <p:extLst>
      <p:ext uri="{BB962C8B-B14F-4D97-AF65-F5344CB8AC3E}">
        <p14:creationId xmlns:p14="http://schemas.microsoft.com/office/powerpoint/2010/main" val="2772034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51C24EE-AD10-4F63-8527-0FF890AAD943}" type="datetime1">
              <a:rPr lang="fr-FR" smtClean="0"/>
              <a:t>03/06/2019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97ACB1-1798-7848-81B9-0961CC2C0BF9}" type="slidenum">
              <a:rPr lang="fr-FR" smtClean="0"/>
              <a:pPr/>
              <a:t>‹N°›</a:t>
            </a:fld>
            <a:endParaRPr lang="fr-FR"/>
          </a:p>
        </p:txBody>
      </p:sp>
    </p:spTree>
    <p:extLst>
      <p:ext uri="{BB962C8B-B14F-4D97-AF65-F5344CB8AC3E}">
        <p14:creationId xmlns:p14="http://schemas.microsoft.com/office/powerpoint/2010/main" val="1857394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B372360-3C1A-461C-AE44-1AB16AC5838E}" type="datetime1">
              <a:rPr lang="fr-FR" smtClean="0"/>
              <a:t>03/06/2019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97ACB1-1798-7848-81B9-0961CC2C0BF9}" type="slidenum">
              <a:rPr lang="fr-FR" smtClean="0"/>
              <a:pPr/>
              <a:t>‹N°›</a:t>
            </a:fld>
            <a:endParaRPr lang="fr-FR"/>
          </a:p>
        </p:txBody>
      </p:sp>
    </p:spTree>
    <p:extLst>
      <p:ext uri="{BB962C8B-B14F-4D97-AF65-F5344CB8AC3E}">
        <p14:creationId xmlns:p14="http://schemas.microsoft.com/office/powerpoint/2010/main" val="156876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D37E438-E1A7-4DF5-9DB0-05D4E956A8A4}" type="datetime1">
              <a:rPr lang="fr-FR" smtClean="0"/>
              <a:t>03/06/2019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97ACB1-1798-7848-81B9-0961CC2C0BF9}" type="slidenum">
              <a:rPr lang="fr-FR" smtClean="0"/>
              <a:pPr/>
              <a:t>‹N°›</a:t>
            </a:fld>
            <a:endParaRPr lang="fr-FR"/>
          </a:p>
        </p:txBody>
      </p:sp>
    </p:spTree>
    <p:extLst>
      <p:ext uri="{BB962C8B-B14F-4D97-AF65-F5344CB8AC3E}">
        <p14:creationId xmlns:p14="http://schemas.microsoft.com/office/powerpoint/2010/main" val="3320368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D5B2741-E314-429C-A3B0-4F33032E5925}" type="datetime1">
              <a:rPr lang="fr-FR" smtClean="0"/>
              <a:t>03/06/2019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97ACB1-1798-7848-81B9-0961CC2C0BF9}" type="slidenum">
              <a:rPr lang="fr-FR" smtClean="0"/>
              <a:pPr/>
              <a:t>‹N°›</a:t>
            </a:fld>
            <a:endParaRPr lang="fr-FR"/>
          </a:p>
        </p:txBody>
      </p:sp>
    </p:spTree>
    <p:extLst>
      <p:ext uri="{BB962C8B-B14F-4D97-AF65-F5344CB8AC3E}">
        <p14:creationId xmlns:p14="http://schemas.microsoft.com/office/powerpoint/2010/main" val="2827549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73C3696-DE5F-49E1-BF1A-20F6A1B76038}" type="datetime1">
              <a:rPr lang="fr-FR" smtClean="0"/>
              <a:t>03/06/2019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97ACB1-1798-7848-81B9-0961CC2C0BF9}" type="slidenum">
              <a:rPr lang="fr-FR" smtClean="0"/>
              <a:pPr/>
              <a:t>‹N°›</a:t>
            </a:fld>
            <a:endParaRPr lang="fr-FR"/>
          </a:p>
        </p:txBody>
      </p:sp>
    </p:spTree>
    <p:extLst>
      <p:ext uri="{BB962C8B-B14F-4D97-AF65-F5344CB8AC3E}">
        <p14:creationId xmlns:p14="http://schemas.microsoft.com/office/powerpoint/2010/main" val="2427243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7B182C8-AABA-4082-A196-A3ECE73FDEF0}" type="datetime1">
              <a:rPr lang="fr-FR" smtClean="0"/>
              <a:t>03/06/2019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97ACB1-1798-7848-81B9-0961CC2C0BF9}" type="slidenum">
              <a:rPr lang="fr-FR" smtClean="0"/>
              <a:pPr/>
              <a:t>‹N°›</a:t>
            </a:fld>
            <a:endParaRPr lang="fr-FR"/>
          </a:p>
        </p:txBody>
      </p:sp>
    </p:spTree>
    <p:extLst>
      <p:ext uri="{BB962C8B-B14F-4D97-AF65-F5344CB8AC3E}">
        <p14:creationId xmlns:p14="http://schemas.microsoft.com/office/powerpoint/2010/main" val="20745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631B4F8-8433-41FC-BB0C-191F99AD5C85}" type="datetime1">
              <a:rPr lang="fr-FR" smtClean="0"/>
              <a:t>03/06/2019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C97ACB1-1798-7848-81B9-0961CC2C0BF9}" type="slidenum">
              <a:rPr lang="fr-FR" smtClean="0"/>
              <a:pPr/>
              <a:t>‹N°›</a:t>
            </a:fld>
            <a:endParaRPr lang="fr-FR"/>
          </a:p>
        </p:txBody>
      </p:sp>
    </p:spTree>
    <p:extLst>
      <p:ext uri="{BB962C8B-B14F-4D97-AF65-F5344CB8AC3E}">
        <p14:creationId xmlns:p14="http://schemas.microsoft.com/office/powerpoint/2010/main" val="2169296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D26C1CC-7489-414B-AB65-A13217DDB8AE}" type="datetime1">
              <a:rPr lang="fr-FR" smtClean="0"/>
              <a:t>03/06/2019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C97ACB1-1798-7848-81B9-0961CC2C0BF9}" type="slidenum">
              <a:rPr lang="fr-FR" smtClean="0"/>
              <a:pPr/>
              <a:t>‹N°›</a:t>
            </a:fld>
            <a:endParaRPr lang="fr-FR"/>
          </a:p>
        </p:txBody>
      </p:sp>
    </p:spTree>
    <p:extLst>
      <p:ext uri="{BB962C8B-B14F-4D97-AF65-F5344CB8AC3E}">
        <p14:creationId xmlns:p14="http://schemas.microsoft.com/office/powerpoint/2010/main" val="3817381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F0B86AF-4C27-4C6E-A30F-47B412BAF4D7}" type="datetime1">
              <a:rPr lang="fr-FR" smtClean="0"/>
              <a:t>03/06/2019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C97ACB1-1798-7848-81B9-0961CC2C0BF9}" type="slidenum">
              <a:rPr lang="fr-FR" smtClean="0"/>
              <a:pPr/>
              <a:t>‹N°›</a:t>
            </a:fld>
            <a:endParaRPr lang="fr-FR"/>
          </a:p>
        </p:txBody>
      </p:sp>
    </p:spTree>
    <p:extLst>
      <p:ext uri="{BB962C8B-B14F-4D97-AF65-F5344CB8AC3E}">
        <p14:creationId xmlns:p14="http://schemas.microsoft.com/office/powerpoint/2010/main" val="654755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F260BF8-7014-4E03-B773-05BFFD5E7C85}" type="datetime1">
              <a:rPr lang="fr-FR" smtClean="0"/>
              <a:t>03/06/2019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97ACB1-1798-7848-81B9-0961CC2C0BF9}" type="slidenum">
              <a:rPr lang="fr-FR" smtClean="0"/>
              <a:pPr/>
              <a:t>‹N°›</a:t>
            </a:fld>
            <a:endParaRPr lang="fr-FR"/>
          </a:p>
        </p:txBody>
      </p:sp>
    </p:spTree>
    <p:extLst>
      <p:ext uri="{BB962C8B-B14F-4D97-AF65-F5344CB8AC3E}">
        <p14:creationId xmlns:p14="http://schemas.microsoft.com/office/powerpoint/2010/main" val="123815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15869BC-DF46-4084-821B-779F16B7D2C9}" type="datetime1">
              <a:rPr lang="fr-FR" smtClean="0"/>
              <a:t>03/06/2019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97ACB1-1798-7848-81B9-0961CC2C0BF9}" type="slidenum">
              <a:rPr lang="fr-FR" smtClean="0"/>
              <a:pPr/>
              <a:t>‹N°›</a:t>
            </a:fld>
            <a:endParaRPr lang="fr-FR"/>
          </a:p>
        </p:txBody>
      </p:sp>
    </p:spTree>
    <p:extLst>
      <p:ext uri="{BB962C8B-B14F-4D97-AF65-F5344CB8AC3E}">
        <p14:creationId xmlns:p14="http://schemas.microsoft.com/office/powerpoint/2010/main" val="157599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36AAF-8C89-4412-B796-044EFFF338D5}" type="datetime1">
              <a:rPr lang="fr-FR" smtClean="0"/>
              <a:t>03/06/2019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7ACB1-1798-7848-81B9-0961CC2C0BF9}" type="slidenum">
              <a:rPr lang="fr-FR" smtClean="0"/>
              <a:pPr/>
              <a:t>‹N°›</a:t>
            </a:fld>
            <a:endParaRPr lang="fr-FR"/>
          </a:p>
        </p:txBody>
      </p:sp>
    </p:spTree>
    <p:extLst>
      <p:ext uri="{BB962C8B-B14F-4D97-AF65-F5344CB8AC3E}">
        <p14:creationId xmlns:p14="http://schemas.microsoft.com/office/powerpoint/2010/main" val="3507228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rotWithShape="1">
          <a:blip r:embed="rId3"/>
          <a:srcRect t="10807" b="41824"/>
          <a:stretch/>
        </p:blipFill>
        <p:spPr>
          <a:xfrm>
            <a:off x="0" y="2138528"/>
            <a:ext cx="9144000" cy="4871104"/>
          </a:xfrm>
          <a:prstGeom prst="rect">
            <a:avLst/>
          </a:prstGeom>
        </p:spPr>
      </p:pic>
      <p:sp>
        <p:nvSpPr>
          <p:cNvPr id="6" name="Rectangle 5"/>
          <p:cNvSpPr/>
          <p:nvPr/>
        </p:nvSpPr>
        <p:spPr>
          <a:xfrm>
            <a:off x="0" y="-1"/>
            <a:ext cx="9144000" cy="2138529"/>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2"/>
              </a:solidFill>
            </a:endParaRPr>
          </a:p>
        </p:txBody>
      </p:sp>
      <p:sp>
        <p:nvSpPr>
          <p:cNvPr id="2" name="Titre 1"/>
          <p:cNvSpPr>
            <a:spLocks noGrp="1"/>
          </p:cNvSpPr>
          <p:nvPr>
            <p:ph type="ctrTitle"/>
          </p:nvPr>
        </p:nvSpPr>
        <p:spPr>
          <a:xfrm>
            <a:off x="1531416" y="456610"/>
            <a:ext cx="7772400" cy="1183929"/>
          </a:xfrm>
        </p:spPr>
        <p:txBody>
          <a:bodyPr>
            <a:normAutofit fontScale="90000"/>
          </a:bodyPr>
          <a:lstStyle/>
          <a:p>
            <a:pPr algn="l"/>
            <a:r>
              <a:rPr lang="fr-FR" sz="4000" b="1" dirty="0" smtClean="0">
                <a:solidFill>
                  <a:schemeClr val="bg1"/>
                </a:solidFill>
                <a:latin typeface="Coo Hew" pitchFamily="2" charset="0"/>
                <a:ea typeface="Coo Hew" pitchFamily="2" charset="0"/>
                <a:cs typeface="CooperHewitt-Bold"/>
              </a:rPr>
              <a:t/>
            </a:r>
            <a:br>
              <a:rPr lang="fr-FR" sz="4000" b="1" dirty="0" smtClean="0">
                <a:solidFill>
                  <a:schemeClr val="bg1"/>
                </a:solidFill>
                <a:latin typeface="Coo Hew" pitchFamily="2" charset="0"/>
                <a:ea typeface="Coo Hew" pitchFamily="2" charset="0"/>
                <a:cs typeface="CooperHewitt-Bold"/>
              </a:rPr>
            </a:br>
            <a:endParaRPr lang="fr-FR" sz="4000" b="1" dirty="0">
              <a:solidFill>
                <a:schemeClr val="bg1"/>
              </a:solidFill>
              <a:latin typeface="Coo Hew" pitchFamily="2" charset="0"/>
              <a:ea typeface="Coo Hew" pitchFamily="2" charset="0"/>
              <a:cs typeface="CooperHewitt-Bold"/>
            </a:endParaRPr>
          </a:p>
        </p:txBody>
      </p:sp>
      <p:sp>
        <p:nvSpPr>
          <p:cNvPr id="4" name="Sous-titre 3"/>
          <p:cNvSpPr>
            <a:spLocks noGrp="1"/>
          </p:cNvSpPr>
          <p:nvPr>
            <p:ph type="subTitle" idx="1"/>
          </p:nvPr>
        </p:nvSpPr>
        <p:spPr>
          <a:xfrm>
            <a:off x="1531416" y="571012"/>
            <a:ext cx="6400800" cy="1567516"/>
          </a:xfrm>
        </p:spPr>
        <p:txBody>
          <a:bodyPr>
            <a:normAutofit fontScale="92500" lnSpcReduction="20000"/>
          </a:bodyPr>
          <a:lstStyle/>
          <a:p>
            <a:pPr algn="l"/>
            <a:r>
              <a:rPr lang="fr-FR" sz="2800" dirty="0" smtClean="0">
                <a:solidFill>
                  <a:srgbClr val="FFFFFF"/>
                </a:solidFill>
                <a:latin typeface="Coo Hew" pitchFamily="2" charset="0"/>
                <a:ea typeface="Coo Hew" pitchFamily="2" charset="0"/>
                <a:cs typeface="CooperHewitt-Medium"/>
              </a:rPr>
              <a:t>Journées des Sages-Femmes 6-7 juin 2019 </a:t>
            </a:r>
          </a:p>
          <a:p>
            <a:pPr algn="l"/>
            <a:r>
              <a:rPr lang="fr-FR" sz="2800" dirty="0" smtClean="0">
                <a:solidFill>
                  <a:srgbClr val="FFFFFF"/>
                </a:solidFill>
                <a:latin typeface="Coo Hew" pitchFamily="2" charset="0"/>
                <a:ea typeface="Coo Hew" pitchFamily="2" charset="0"/>
                <a:cs typeface="CooperHewitt-Medium"/>
              </a:rPr>
              <a:t>Projets de prévention PMI  en Haute-Savoie</a:t>
            </a:r>
            <a:endParaRPr lang="fr-FR" sz="2800" dirty="0">
              <a:solidFill>
                <a:srgbClr val="FFFFFF"/>
              </a:solidFill>
              <a:latin typeface="Coo Hew" pitchFamily="2" charset="0"/>
              <a:ea typeface="Coo Hew" pitchFamily="2" charset="0"/>
              <a:cs typeface="CooperHewitt-Medium"/>
            </a:endParaRPr>
          </a:p>
        </p:txBody>
      </p:sp>
      <p:pic>
        <p:nvPicPr>
          <p:cNvPr id="7" name="Image 6"/>
          <p:cNvPicPr>
            <a:picLocks noChangeAspect="1"/>
          </p:cNvPicPr>
          <p:nvPr/>
        </p:nvPicPr>
        <p:blipFill>
          <a:blip r:embed="rId4"/>
          <a:stretch>
            <a:fillRect/>
          </a:stretch>
        </p:blipFill>
        <p:spPr>
          <a:xfrm>
            <a:off x="340099" y="5858904"/>
            <a:ext cx="1130300" cy="749300"/>
          </a:xfrm>
          <a:prstGeom prst="rect">
            <a:avLst/>
          </a:prstGeom>
        </p:spPr>
      </p:pic>
      <p:sp>
        <p:nvSpPr>
          <p:cNvPr id="18" name="ZoneTexte 17"/>
          <p:cNvSpPr txBox="1"/>
          <p:nvPr/>
        </p:nvSpPr>
        <p:spPr>
          <a:xfrm>
            <a:off x="233443" y="1027239"/>
            <a:ext cx="737683" cy="230832"/>
          </a:xfrm>
          <a:prstGeom prst="rect">
            <a:avLst/>
          </a:prstGeom>
          <a:noFill/>
        </p:spPr>
        <p:txBody>
          <a:bodyPr wrap="square" rtlCol="0">
            <a:spAutoFit/>
          </a:bodyPr>
          <a:lstStyle/>
          <a:p>
            <a:r>
              <a:rPr lang="fr-FR" sz="900" dirty="0" smtClean="0">
                <a:solidFill>
                  <a:srgbClr val="FFFFFF"/>
                </a:solidFill>
                <a:latin typeface="Fira Sans Book"/>
                <a:cs typeface="Fira Sans Book"/>
              </a:rPr>
              <a:t>16,12,2015</a:t>
            </a:r>
            <a:endParaRPr lang="fr-FR" sz="900" dirty="0">
              <a:solidFill>
                <a:srgbClr val="FFFFFF"/>
              </a:solidFill>
              <a:latin typeface="Fira Sans Book"/>
              <a:cs typeface="Fira Sans Book"/>
            </a:endParaRPr>
          </a:p>
        </p:txBody>
      </p:sp>
      <p:pic>
        <p:nvPicPr>
          <p:cNvPr id="22" name="Image 21"/>
          <p:cNvPicPr>
            <a:picLocks noChangeAspect="1"/>
          </p:cNvPicPr>
          <p:nvPr/>
        </p:nvPicPr>
        <p:blipFill>
          <a:blip r:embed="rId5"/>
          <a:stretch>
            <a:fillRect/>
          </a:stretch>
        </p:blipFill>
        <p:spPr>
          <a:xfrm>
            <a:off x="1523275" y="291611"/>
            <a:ext cx="2159000" cy="279400"/>
          </a:xfrm>
          <a:prstGeom prst="rect">
            <a:avLst/>
          </a:prstGeom>
        </p:spPr>
      </p:pic>
      <p:pic>
        <p:nvPicPr>
          <p:cNvPr id="23" name="Image 22"/>
          <p:cNvPicPr>
            <a:picLocks noChangeAspect="1"/>
          </p:cNvPicPr>
          <p:nvPr/>
        </p:nvPicPr>
        <p:blipFill>
          <a:blip r:embed="rId6"/>
          <a:stretch>
            <a:fillRect/>
          </a:stretch>
        </p:blipFill>
        <p:spPr>
          <a:xfrm>
            <a:off x="331958" y="414076"/>
            <a:ext cx="762000" cy="711200"/>
          </a:xfrm>
          <a:prstGeom prst="rect">
            <a:avLst/>
          </a:prstGeom>
        </p:spPr>
      </p:pic>
      <p:pic>
        <p:nvPicPr>
          <p:cNvPr id="5" name="Image 4"/>
          <p:cNvPicPr>
            <a:picLocks noChangeAspect="1"/>
          </p:cNvPicPr>
          <p:nvPr/>
        </p:nvPicPr>
        <p:blipFill>
          <a:blip r:embed="rId7"/>
          <a:stretch>
            <a:fillRect/>
          </a:stretch>
        </p:blipFill>
        <p:spPr>
          <a:xfrm>
            <a:off x="8942215" y="4157673"/>
            <a:ext cx="218635" cy="510148"/>
          </a:xfrm>
          <a:prstGeom prst="rect">
            <a:avLst/>
          </a:prstGeom>
        </p:spPr>
      </p:pic>
      <p:sp>
        <p:nvSpPr>
          <p:cNvPr id="3" name="Espace réservé du numéro de diapositive 2"/>
          <p:cNvSpPr>
            <a:spLocks noGrp="1"/>
          </p:cNvSpPr>
          <p:nvPr>
            <p:ph type="sldNum" sz="quarter" idx="12"/>
          </p:nvPr>
        </p:nvSpPr>
        <p:spPr/>
        <p:txBody>
          <a:bodyPr/>
          <a:lstStyle/>
          <a:p>
            <a:fld id="{6C97ACB1-1798-7848-81B9-0961CC2C0BF9}" type="slidenum">
              <a:rPr lang="fr-FR" smtClean="0"/>
              <a:pPr/>
              <a:t>1</a:t>
            </a:fld>
            <a:endParaRPr lang="fr-FR"/>
          </a:p>
        </p:txBody>
      </p:sp>
    </p:spTree>
    <p:extLst>
      <p:ext uri="{BB962C8B-B14F-4D97-AF65-F5344CB8AC3E}">
        <p14:creationId xmlns:p14="http://schemas.microsoft.com/office/powerpoint/2010/main" val="1272489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2147867"/>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p:nvSpPr>
        <p:spPr>
          <a:xfrm>
            <a:off x="600905" y="757056"/>
            <a:ext cx="5516576" cy="769441"/>
          </a:xfrm>
          <a:prstGeom prst="rect">
            <a:avLst/>
          </a:prstGeom>
          <a:noFill/>
        </p:spPr>
        <p:txBody>
          <a:bodyPr wrap="square" rtlCol="0">
            <a:spAutoFit/>
          </a:bodyPr>
          <a:lstStyle/>
          <a:p>
            <a:endParaRPr lang="fr-FR" sz="4400" dirty="0">
              <a:solidFill>
                <a:srgbClr val="FFFFFF"/>
              </a:solidFill>
              <a:latin typeface="Coo Hew" pitchFamily="2" charset="0"/>
              <a:ea typeface="Coo Hew" pitchFamily="2" charset="0"/>
              <a:cs typeface="CooperHewitt-Medium"/>
            </a:endParaRPr>
          </a:p>
        </p:txBody>
      </p:sp>
      <p:sp>
        <p:nvSpPr>
          <p:cNvPr id="5" name="Rectangle 4"/>
          <p:cNvSpPr/>
          <p:nvPr/>
        </p:nvSpPr>
        <p:spPr>
          <a:xfrm>
            <a:off x="-8475" y="-1"/>
            <a:ext cx="9144000" cy="2147867"/>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50701" y="0"/>
            <a:ext cx="9144000" cy="2147865"/>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800" b="1" dirty="0"/>
          </a:p>
        </p:txBody>
      </p:sp>
      <p:sp>
        <p:nvSpPr>
          <p:cNvPr id="2" name="ZoneTexte 1"/>
          <p:cNvSpPr txBox="1"/>
          <p:nvPr/>
        </p:nvSpPr>
        <p:spPr>
          <a:xfrm>
            <a:off x="143925" y="2300266"/>
            <a:ext cx="8754748" cy="2585323"/>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Permettent:</a:t>
            </a:r>
          </a:p>
          <a:p>
            <a:pPr marL="742950" lvl="1" indent="-285750">
              <a:buFont typeface="Arial" panose="020B0604020202020204" pitchFamily="34" charset="0"/>
              <a:buChar char="•"/>
            </a:pPr>
            <a:r>
              <a:rPr lang="fr-FR" dirty="0" smtClean="0"/>
              <a:t> d’explorer les objectifs de la famille et de </a:t>
            </a:r>
            <a:r>
              <a:rPr lang="fr-FR" dirty="0" err="1" smtClean="0"/>
              <a:t>co</a:t>
            </a:r>
            <a:r>
              <a:rPr lang="fr-FR" dirty="0" smtClean="0"/>
              <a:t> construire le projet d’accompagnement</a:t>
            </a:r>
          </a:p>
          <a:p>
            <a:pPr marL="742950" lvl="1" indent="-285750">
              <a:buFont typeface="Arial" panose="020B0604020202020204" pitchFamily="34" charset="0"/>
              <a:buChar char="•"/>
            </a:pPr>
            <a:r>
              <a:rPr lang="fr-FR" dirty="0" smtClean="0"/>
              <a:t>De prendre un temps conjoint pro-parents pour regarder ensemble l’enfant</a:t>
            </a:r>
          </a:p>
          <a:p>
            <a:pPr marL="742950" lvl="1" indent="-285750">
              <a:buFont typeface="Arial" panose="020B0604020202020204" pitchFamily="34" charset="0"/>
              <a:buChar char="•"/>
            </a:pPr>
            <a:r>
              <a:rPr lang="fr-FR" dirty="0" smtClean="0"/>
              <a:t>D’être pro actif envers la famille et de lui faire des propositions, en permettant aux familles de dire si elles sont d’accord ou pas</a:t>
            </a:r>
          </a:p>
          <a:p>
            <a:pPr marL="742950" lvl="1" indent="-285750">
              <a:buFont typeface="Arial" panose="020B0604020202020204" pitchFamily="34" charset="0"/>
              <a:buChar char="•"/>
            </a:pPr>
            <a:r>
              <a:rPr lang="fr-FR" dirty="0"/>
              <a:t>D</a:t>
            </a:r>
            <a:r>
              <a:rPr lang="fr-FR" dirty="0" smtClean="0"/>
              <a:t>’être dans une position d’</a:t>
            </a:r>
            <a:r>
              <a:rPr lang="fr-FR" b="1" dirty="0" smtClean="0"/>
              <a:t>écoute</a:t>
            </a:r>
            <a:r>
              <a:rPr lang="fr-FR" dirty="0" smtClean="0"/>
              <a:t> , d’</a:t>
            </a:r>
            <a:r>
              <a:rPr lang="fr-FR" b="1" dirty="0" smtClean="0"/>
              <a:t>empathie</a:t>
            </a:r>
            <a:r>
              <a:rPr lang="fr-FR" dirty="0" smtClean="0"/>
              <a:t> qui est différente de la posture d’enquête (poser des question) et qui est une </a:t>
            </a:r>
            <a:r>
              <a:rPr lang="fr-FR" b="1" dirty="0" smtClean="0"/>
              <a:t>posture d’évaluation(proposer des interprétations)</a:t>
            </a:r>
          </a:p>
          <a:p>
            <a:pPr marL="285750" indent="-285750">
              <a:buFont typeface="Arial" panose="020B0604020202020204" pitchFamily="34" charset="0"/>
              <a:buChar char="•"/>
            </a:pPr>
            <a:endParaRPr lang="fr-FR" dirty="0" smtClean="0"/>
          </a:p>
        </p:txBody>
      </p:sp>
      <p:sp>
        <p:nvSpPr>
          <p:cNvPr id="8" name="Espace réservé du numéro de diapositive 7"/>
          <p:cNvSpPr>
            <a:spLocks noGrp="1"/>
          </p:cNvSpPr>
          <p:nvPr>
            <p:ph type="sldNum" sz="quarter" idx="12"/>
          </p:nvPr>
        </p:nvSpPr>
        <p:spPr/>
        <p:txBody>
          <a:bodyPr/>
          <a:lstStyle/>
          <a:p>
            <a:fld id="{6C97ACB1-1798-7848-81B9-0961CC2C0BF9}" type="slidenum">
              <a:rPr lang="fr-FR" smtClean="0"/>
              <a:pPr/>
              <a:t>10</a:t>
            </a:fld>
            <a:endParaRPr lang="fr-FR"/>
          </a:p>
        </p:txBody>
      </p:sp>
      <p:sp>
        <p:nvSpPr>
          <p:cNvPr id="3" name="ZoneTexte 2"/>
          <p:cNvSpPr txBox="1"/>
          <p:nvPr/>
        </p:nvSpPr>
        <p:spPr>
          <a:xfrm>
            <a:off x="443752" y="572390"/>
            <a:ext cx="8068235" cy="584775"/>
          </a:xfrm>
          <a:prstGeom prst="rect">
            <a:avLst/>
          </a:prstGeom>
          <a:noFill/>
        </p:spPr>
        <p:txBody>
          <a:bodyPr wrap="square" rtlCol="0">
            <a:spAutoFit/>
          </a:bodyPr>
          <a:lstStyle/>
          <a:p>
            <a:pPr algn="ctr"/>
            <a:r>
              <a:rPr lang="fr-FR" sz="3200" b="1" dirty="0" smtClean="0">
                <a:solidFill>
                  <a:schemeClr val="bg1"/>
                </a:solidFill>
              </a:rPr>
              <a:t>Les outils de Petits Pas Grands Pas</a:t>
            </a:r>
            <a:endParaRPr lang="fr-FR" sz="3200" b="1" dirty="0">
              <a:solidFill>
                <a:schemeClr val="bg1"/>
              </a:solidFill>
            </a:endParaRPr>
          </a:p>
        </p:txBody>
      </p:sp>
    </p:spTree>
    <p:extLst>
      <p:ext uri="{BB962C8B-B14F-4D97-AF65-F5344CB8AC3E}">
        <p14:creationId xmlns:p14="http://schemas.microsoft.com/office/powerpoint/2010/main" val="4214147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4438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166255" y="568036"/>
            <a:ext cx="8853054" cy="369332"/>
          </a:xfrm>
          <a:prstGeom prst="rect">
            <a:avLst/>
          </a:prstGeom>
          <a:noFill/>
        </p:spPr>
        <p:txBody>
          <a:bodyPr wrap="square" rtlCol="0">
            <a:spAutoFit/>
          </a:bodyPr>
          <a:lstStyle/>
          <a:p>
            <a:pPr lvl="1"/>
            <a:endParaRPr lang="fr-FR" dirty="0"/>
          </a:p>
        </p:txBody>
      </p:sp>
      <p:pic>
        <p:nvPicPr>
          <p:cNvPr id="5" name="Image 4"/>
          <p:cNvPicPr>
            <a:picLocks noChangeAspect="1"/>
          </p:cNvPicPr>
          <p:nvPr/>
        </p:nvPicPr>
        <p:blipFill>
          <a:blip r:embed="rId3">
            <a:extLst>
              <a:ext uri="{BEBA8EAE-BF5A-486C-A8C5-ECC9F3942E4B}">
                <a14:imgProps xmlns:a14="http://schemas.microsoft.com/office/drawing/2010/main">
                  <a14:imgLayer r:embed="rId4">
                    <a14:imgEffect>
                      <a14:brightnessContrast bright="21000" contrast="22000"/>
                    </a14:imgEffect>
                  </a14:imgLayer>
                </a14:imgProps>
              </a:ext>
              <a:ext uri="{28A0092B-C50C-407E-A947-70E740481C1C}">
                <a14:useLocalDpi xmlns:a14="http://schemas.microsoft.com/office/drawing/2010/main" val="0"/>
              </a:ext>
            </a:extLst>
          </a:blip>
          <a:stretch>
            <a:fillRect/>
          </a:stretch>
        </p:blipFill>
        <p:spPr>
          <a:xfrm>
            <a:off x="20782" y="0"/>
            <a:ext cx="9144000" cy="6858000"/>
          </a:xfrm>
          <a:prstGeom prst="rect">
            <a:avLst/>
          </a:prstGeom>
        </p:spPr>
      </p:pic>
      <p:sp>
        <p:nvSpPr>
          <p:cNvPr id="3" name="ZoneTexte 2"/>
          <p:cNvSpPr txBox="1"/>
          <p:nvPr/>
        </p:nvSpPr>
        <p:spPr>
          <a:xfrm>
            <a:off x="166255" y="172190"/>
            <a:ext cx="2684521" cy="646331"/>
          </a:xfrm>
          <a:prstGeom prst="rect">
            <a:avLst/>
          </a:prstGeom>
          <a:noFill/>
        </p:spPr>
        <p:txBody>
          <a:bodyPr wrap="square" rtlCol="0">
            <a:spAutoFit/>
          </a:bodyPr>
          <a:lstStyle/>
          <a:p>
            <a:r>
              <a:rPr lang="fr-FR" dirty="0" smtClean="0"/>
              <a:t>Plateau de jeu: je me pose des questions sur….</a:t>
            </a:r>
            <a:endParaRPr lang="fr-FR" dirty="0"/>
          </a:p>
        </p:txBody>
      </p:sp>
      <p:sp>
        <p:nvSpPr>
          <p:cNvPr id="6" name="Flèche droite 5"/>
          <p:cNvSpPr/>
          <p:nvPr/>
        </p:nvSpPr>
        <p:spPr>
          <a:xfrm>
            <a:off x="968188" y="5082988"/>
            <a:ext cx="1518735"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solidFill>
                  <a:schemeClr val="tx1"/>
                </a:solidFill>
              </a:rPr>
              <a:t>Santé </a:t>
            </a:r>
            <a:r>
              <a:rPr lang="fr-FR" sz="1400" dirty="0" err="1" smtClean="0">
                <a:solidFill>
                  <a:schemeClr val="tx1"/>
                </a:solidFill>
              </a:rPr>
              <a:t>bb</a:t>
            </a:r>
            <a:endParaRPr lang="fr-FR" sz="1400" dirty="0">
              <a:solidFill>
                <a:schemeClr val="tx1"/>
              </a:solidFill>
            </a:endParaRPr>
          </a:p>
        </p:txBody>
      </p:sp>
      <p:sp>
        <p:nvSpPr>
          <p:cNvPr id="7" name="Flèche droite 6"/>
          <p:cNvSpPr/>
          <p:nvPr/>
        </p:nvSpPr>
        <p:spPr>
          <a:xfrm>
            <a:off x="268941" y="2743200"/>
            <a:ext cx="1239574"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268941" y="2931593"/>
            <a:ext cx="1239574" cy="261610"/>
          </a:xfrm>
          <a:prstGeom prst="rect">
            <a:avLst/>
          </a:prstGeom>
          <a:noFill/>
        </p:spPr>
        <p:txBody>
          <a:bodyPr wrap="square" rtlCol="0">
            <a:spAutoFit/>
          </a:bodyPr>
          <a:lstStyle/>
          <a:p>
            <a:r>
              <a:rPr lang="fr-FR" sz="1100" dirty="0" smtClean="0"/>
              <a:t>Santé mère</a:t>
            </a:r>
            <a:endParaRPr lang="fr-FR" sz="1100" dirty="0"/>
          </a:p>
        </p:txBody>
      </p:sp>
      <p:sp>
        <p:nvSpPr>
          <p:cNvPr id="9" name="Flèche droite 8"/>
          <p:cNvSpPr/>
          <p:nvPr/>
        </p:nvSpPr>
        <p:spPr>
          <a:xfrm rot="11035706">
            <a:off x="4902062" y="1117291"/>
            <a:ext cx="1367994" cy="703319"/>
          </a:xfrm>
          <a:prstGeom prst="rightArrow">
            <a:avLst>
              <a:gd name="adj1" fmla="val 39521"/>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rot="11321489" flipV="1">
            <a:off x="5042648" y="1332865"/>
            <a:ext cx="1089212" cy="261610"/>
          </a:xfrm>
          <a:prstGeom prst="rect">
            <a:avLst/>
          </a:prstGeom>
          <a:noFill/>
        </p:spPr>
        <p:txBody>
          <a:bodyPr wrap="square" rtlCol="0">
            <a:spAutoFit/>
          </a:bodyPr>
          <a:lstStyle/>
          <a:p>
            <a:r>
              <a:rPr lang="fr-FR" sz="1100" dirty="0" smtClean="0"/>
              <a:t>famille </a:t>
            </a:r>
            <a:r>
              <a:rPr lang="fr-FR" sz="1100" dirty="0" err="1" smtClean="0"/>
              <a:t>envrt</a:t>
            </a:r>
            <a:endParaRPr lang="fr-FR" sz="1100" dirty="0"/>
          </a:p>
        </p:txBody>
      </p:sp>
    </p:spTree>
    <p:extLst>
      <p:ext uri="{BB962C8B-B14F-4D97-AF65-F5344CB8AC3E}">
        <p14:creationId xmlns:p14="http://schemas.microsoft.com/office/powerpoint/2010/main" val="556681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V="1">
            <a:off x="20782" y="0"/>
            <a:ext cx="9144000" cy="58189"/>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166255" y="568036"/>
            <a:ext cx="8853054" cy="369332"/>
          </a:xfrm>
          <a:prstGeom prst="rect">
            <a:avLst/>
          </a:prstGeom>
          <a:noFill/>
        </p:spPr>
        <p:txBody>
          <a:bodyPr wrap="square" rtlCol="0">
            <a:spAutoFit/>
          </a:bodyPr>
          <a:lstStyle/>
          <a:p>
            <a:pPr lvl="1"/>
            <a:endParaRPr lang="fr-FR" dirty="0"/>
          </a:p>
        </p:txBody>
      </p:sp>
      <p:pic>
        <p:nvPicPr>
          <p:cNvPr id="3" name="Image 2"/>
          <p:cNvPicPr>
            <a:picLocks noChangeAspect="1"/>
          </p:cNvPicPr>
          <p:nvPr/>
        </p:nvPicPr>
        <p:blipFill>
          <a:blip r:embed="rId3">
            <a:extLst>
              <a:ext uri="{BEBA8EAE-BF5A-486C-A8C5-ECC9F3942E4B}">
                <a14:imgProps xmlns:a14="http://schemas.microsoft.com/office/drawing/2010/main">
                  <a14:imgLayer r:embed="rId4">
                    <a14:imgEffect>
                      <a14:brightnessContrast bright="43000" contrast="22000"/>
                    </a14:imgEffect>
                  </a14:imgLayer>
                </a14:imgProps>
              </a:ext>
              <a:ext uri="{28A0092B-C50C-407E-A947-70E740481C1C}">
                <a14:useLocalDpi xmlns:a14="http://schemas.microsoft.com/office/drawing/2010/main" val="0"/>
              </a:ext>
            </a:extLst>
          </a:blip>
          <a:stretch>
            <a:fillRect/>
          </a:stretch>
        </p:blipFill>
        <p:spPr>
          <a:xfrm>
            <a:off x="0" y="58189"/>
            <a:ext cx="9143999" cy="6799811"/>
          </a:xfrm>
          <a:prstGeom prst="rect">
            <a:avLst/>
          </a:prstGeom>
        </p:spPr>
      </p:pic>
    </p:spTree>
    <p:extLst>
      <p:ext uri="{BB962C8B-B14F-4D97-AF65-F5344CB8AC3E}">
        <p14:creationId xmlns:p14="http://schemas.microsoft.com/office/powerpoint/2010/main" val="4152724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4438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166255" y="568036"/>
            <a:ext cx="8853054" cy="369332"/>
          </a:xfrm>
          <a:prstGeom prst="rect">
            <a:avLst/>
          </a:prstGeom>
          <a:noFill/>
        </p:spPr>
        <p:txBody>
          <a:bodyPr wrap="square" rtlCol="0">
            <a:spAutoFit/>
          </a:bodyPr>
          <a:lstStyle/>
          <a:p>
            <a:pPr lvl="1"/>
            <a:endParaRPr lang="fr-FR" dirty="0"/>
          </a:p>
        </p:txBody>
      </p:sp>
      <p:pic>
        <p:nvPicPr>
          <p:cNvPr id="3" name="Image 2"/>
          <p:cNvPicPr>
            <a:picLocks noChangeAspect="1"/>
          </p:cNvPicPr>
          <p:nvPr/>
        </p:nvPicPr>
        <p:blipFill>
          <a:blip r:embed="rId3">
            <a:extLst>
              <a:ext uri="{BEBA8EAE-BF5A-486C-A8C5-ECC9F3942E4B}">
                <a14:imgProps xmlns:a14="http://schemas.microsoft.com/office/drawing/2010/main">
                  <a14:imgLayer r:embed="rId4">
                    <a14:imgEffect>
                      <a14:brightnessContrast bright="53000" contrast="-13000"/>
                    </a14:imgEffect>
                  </a14:imgLayer>
                </a14:imgProps>
              </a:ext>
              <a:ext uri="{28A0092B-C50C-407E-A947-70E740481C1C}">
                <a14:useLocalDpi xmlns:a14="http://schemas.microsoft.com/office/drawing/2010/main" val="0"/>
              </a:ext>
            </a:extLst>
          </a:blip>
          <a:stretch>
            <a:fillRect/>
          </a:stretch>
        </p:blipFill>
        <p:spPr>
          <a:xfrm>
            <a:off x="-149629" y="0"/>
            <a:ext cx="9293629" cy="6858000"/>
          </a:xfrm>
          <a:prstGeom prst="rect">
            <a:avLst/>
          </a:prstGeom>
        </p:spPr>
      </p:pic>
      <p:sp>
        <p:nvSpPr>
          <p:cNvPr id="5" name="ZoneTexte 4"/>
          <p:cNvSpPr txBox="1"/>
          <p:nvPr/>
        </p:nvSpPr>
        <p:spPr>
          <a:xfrm>
            <a:off x="0" y="172190"/>
            <a:ext cx="3388659" cy="369332"/>
          </a:xfrm>
          <a:prstGeom prst="rect">
            <a:avLst/>
          </a:prstGeom>
          <a:noFill/>
        </p:spPr>
        <p:txBody>
          <a:bodyPr wrap="square" rtlCol="0">
            <a:spAutoFit/>
          </a:bodyPr>
          <a:lstStyle/>
          <a:p>
            <a:r>
              <a:rPr lang="fr-FR" dirty="0" smtClean="0"/>
              <a:t>Fiches situations complexes</a:t>
            </a:r>
            <a:endParaRPr lang="fr-FR" dirty="0"/>
          </a:p>
        </p:txBody>
      </p:sp>
    </p:spTree>
    <p:extLst>
      <p:ext uri="{BB962C8B-B14F-4D97-AF65-F5344CB8AC3E}">
        <p14:creationId xmlns:p14="http://schemas.microsoft.com/office/powerpoint/2010/main" val="2612236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0"/>
            <a:ext cx="9670260" cy="7252695"/>
          </a:xfrm>
        </p:spPr>
      </p:pic>
      <p:sp>
        <p:nvSpPr>
          <p:cNvPr id="4" name="Espace réservé du numéro de diapositive 3"/>
          <p:cNvSpPr>
            <a:spLocks noGrp="1"/>
          </p:cNvSpPr>
          <p:nvPr>
            <p:ph type="sldNum" sz="quarter" idx="12"/>
          </p:nvPr>
        </p:nvSpPr>
        <p:spPr/>
        <p:txBody>
          <a:bodyPr/>
          <a:lstStyle/>
          <a:p>
            <a:fld id="{6C97ACB1-1798-7848-81B9-0961CC2C0BF9}" type="slidenum">
              <a:rPr lang="fr-FR" smtClean="0"/>
              <a:pPr/>
              <a:t>14</a:t>
            </a:fld>
            <a:endParaRPr lang="fr-FR"/>
          </a:p>
        </p:txBody>
      </p:sp>
    </p:spTree>
    <p:extLst>
      <p:ext uri="{BB962C8B-B14F-4D97-AF65-F5344CB8AC3E}">
        <p14:creationId xmlns:p14="http://schemas.microsoft.com/office/powerpoint/2010/main" val="3189897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4438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166255" y="568036"/>
            <a:ext cx="8853054" cy="369332"/>
          </a:xfrm>
          <a:prstGeom prst="rect">
            <a:avLst/>
          </a:prstGeom>
          <a:noFill/>
        </p:spPr>
        <p:txBody>
          <a:bodyPr wrap="square" rtlCol="0">
            <a:spAutoFit/>
          </a:bodyPr>
          <a:lstStyle/>
          <a:p>
            <a:pPr lvl="1"/>
            <a:endParaRPr lang="fr-FR" dirty="0"/>
          </a:p>
        </p:txBody>
      </p:sp>
      <p:sp>
        <p:nvSpPr>
          <p:cNvPr id="3" name="ZoneTexte 2"/>
          <p:cNvSpPr txBox="1"/>
          <p:nvPr/>
        </p:nvSpPr>
        <p:spPr>
          <a:xfrm>
            <a:off x="166255" y="568036"/>
            <a:ext cx="8853054" cy="3970318"/>
          </a:xfrm>
          <a:prstGeom prst="rect">
            <a:avLst/>
          </a:prstGeom>
          <a:noFill/>
        </p:spPr>
        <p:txBody>
          <a:bodyPr wrap="square" rtlCol="0">
            <a:spAutoFit/>
          </a:bodyPr>
          <a:lstStyle/>
          <a:p>
            <a:r>
              <a:rPr lang="fr-FR" dirty="0" smtClean="0"/>
              <a:t>Par ex: «  la fiche Du baby blues à la dépression du post-partum »</a:t>
            </a:r>
          </a:p>
          <a:p>
            <a:endParaRPr lang="fr-FR" dirty="0"/>
          </a:p>
          <a:p>
            <a:r>
              <a:rPr lang="fr-FR" dirty="0" smtClean="0"/>
              <a:t>-1</a:t>
            </a:r>
            <a:r>
              <a:rPr lang="fr-FR" baseline="30000" dirty="0" smtClean="0"/>
              <a:t>ère</a:t>
            </a:r>
            <a:r>
              <a:rPr lang="fr-FR" dirty="0" smtClean="0"/>
              <a:t> partie=identifier </a:t>
            </a:r>
          </a:p>
          <a:p>
            <a:r>
              <a:rPr lang="fr-FR" dirty="0" smtClean="0"/>
              <a:t>2</a:t>
            </a:r>
            <a:r>
              <a:rPr lang="fr-FR" baseline="30000" dirty="0" smtClean="0"/>
              <a:t>e</a:t>
            </a:r>
            <a:r>
              <a:rPr lang="fr-FR" dirty="0" smtClean="0"/>
              <a:t> partie=exemples de questions « vous arrive-t-il de vous sentir très triste ou abattue? Etes-vous soutenue par votre conjoint? </a:t>
            </a:r>
          </a:p>
          <a:p>
            <a:r>
              <a:rPr lang="fr-FR" dirty="0" smtClean="0"/>
              <a:t>3</a:t>
            </a:r>
            <a:r>
              <a:rPr lang="fr-FR" baseline="30000" dirty="0" smtClean="0"/>
              <a:t>e</a:t>
            </a:r>
            <a:r>
              <a:rPr lang="fr-FR" dirty="0" smtClean="0"/>
              <a:t> partie=agir</a:t>
            </a:r>
          </a:p>
          <a:p>
            <a:r>
              <a:rPr lang="fr-FR" dirty="0"/>
              <a:t>	</a:t>
            </a:r>
            <a:r>
              <a:rPr lang="fr-FR" dirty="0" smtClean="0"/>
              <a:t>proposer un suivi sur plusieurs mois </a:t>
            </a:r>
          </a:p>
          <a:p>
            <a:r>
              <a:rPr lang="fr-FR" dirty="0"/>
              <a:t>	</a:t>
            </a:r>
            <a:r>
              <a:rPr lang="fr-FR" dirty="0" smtClean="0"/>
              <a:t>se concerter avec la famille sur les objectifs du suivi</a:t>
            </a:r>
          </a:p>
          <a:p>
            <a:r>
              <a:rPr lang="fr-FR" dirty="0"/>
              <a:t>	</a:t>
            </a:r>
            <a:r>
              <a:rPr lang="fr-FR" dirty="0" smtClean="0"/>
              <a:t>proposer un lien avec les ressources locales</a:t>
            </a:r>
          </a:p>
          <a:p>
            <a:r>
              <a:rPr lang="fr-FR" dirty="0" smtClean="0"/>
              <a:t>	S’appuyer sur le réseau partenarial local</a:t>
            </a:r>
          </a:p>
          <a:p>
            <a:r>
              <a:rPr lang="fr-FR" dirty="0"/>
              <a:t>	</a:t>
            </a:r>
            <a:r>
              <a:rPr lang="fr-FR" dirty="0" smtClean="0"/>
              <a:t>prendre des temps d’observation de l’enfant conjointement avec le parent, et partager 	sur ce qui est observé</a:t>
            </a:r>
          </a:p>
          <a:p>
            <a:r>
              <a:rPr lang="fr-FR" dirty="0" smtClean="0"/>
              <a:t>	Proposer des activités avec l’enfant</a:t>
            </a:r>
          </a:p>
          <a:p>
            <a:endParaRPr lang="fr-FR" dirty="0" smtClean="0"/>
          </a:p>
        </p:txBody>
      </p:sp>
    </p:spTree>
    <p:extLst>
      <p:ext uri="{BB962C8B-B14F-4D97-AF65-F5344CB8AC3E}">
        <p14:creationId xmlns:p14="http://schemas.microsoft.com/office/powerpoint/2010/main" val="20068776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4438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166255" y="568036"/>
            <a:ext cx="8853054" cy="369332"/>
          </a:xfrm>
          <a:prstGeom prst="rect">
            <a:avLst/>
          </a:prstGeom>
          <a:noFill/>
        </p:spPr>
        <p:txBody>
          <a:bodyPr wrap="square" rtlCol="0">
            <a:spAutoFit/>
          </a:bodyPr>
          <a:lstStyle/>
          <a:p>
            <a:pPr lvl="1"/>
            <a:endParaRPr lang="fr-FR" dirty="0"/>
          </a:p>
        </p:txBody>
      </p:sp>
      <p:pic>
        <p:nvPicPr>
          <p:cNvPr id="3" name="Image 2"/>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6268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452282"/>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b="1" dirty="0" smtClean="0"/>
              <a:t>Bénéfices attendus</a:t>
            </a:r>
            <a:endParaRPr lang="fr-FR" sz="4000" b="1" dirty="0"/>
          </a:p>
        </p:txBody>
      </p:sp>
      <p:sp>
        <p:nvSpPr>
          <p:cNvPr id="3" name="Espace réservé du numéro de diapositive 2"/>
          <p:cNvSpPr>
            <a:spLocks noGrp="1"/>
          </p:cNvSpPr>
          <p:nvPr>
            <p:ph type="sldNum" sz="quarter" idx="12"/>
          </p:nvPr>
        </p:nvSpPr>
        <p:spPr/>
        <p:txBody>
          <a:bodyPr/>
          <a:lstStyle/>
          <a:p>
            <a:fld id="{6C97ACB1-1798-7848-81B9-0961CC2C0BF9}" type="slidenum">
              <a:rPr lang="fr-FR" smtClean="0"/>
              <a:pPr/>
              <a:t>17</a:t>
            </a:fld>
            <a:endParaRPr lang="fr-FR"/>
          </a:p>
        </p:txBody>
      </p:sp>
      <p:sp>
        <p:nvSpPr>
          <p:cNvPr id="2" name="ZoneTexte 1"/>
          <p:cNvSpPr txBox="1"/>
          <p:nvPr/>
        </p:nvSpPr>
        <p:spPr>
          <a:xfrm>
            <a:off x="336176" y="1815353"/>
            <a:ext cx="8592671" cy="7848302"/>
          </a:xfrm>
          <a:prstGeom prst="rect">
            <a:avLst/>
          </a:prstGeom>
          <a:noFill/>
        </p:spPr>
        <p:txBody>
          <a:bodyPr wrap="square" rtlCol="0">
            <a:spAutoFit/>
          </a:bodyPr>
          <a:lstStyle/>
          <a:p>
            <a:pPr marL="285750" indent="-285750">
              <a:buFont typeface="Arial" panose="020B0604020202020204" pitchFamily="34" charset="0"/>
              <a:buChar char="•"/>
            </a:pPr>
            <a:r>
              <a:rPr lang="fr-FR" dirty="0" smtClean="0"/>
              <a:t>Un travail sur la structure de nos interventions PMI jusqu’aux visites à domicile</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Garantir la santé des enfants et des femmes</a:t>
            </a:r>
          </a:p>
          <a:p>
            <a:endParaRPr lang="fr-FR" dirty="0" smtClean="0"/>
          </a:p>
          <a:p>
            <a:pPr marL="285750" indent="-285750">
              <a:buFont typeface="Arial" panose="020B0604020202020204" pitchFamily="34" charset="0"/>
              <a:buChar char="•"/>
            </a:pPr>
            <a:r>
              <a:rPr lang="fr-FR" dirty="0" smtClean="0"/>
              <a:t>Soutenir les parents par une prévention précoce à domicile , efficacité ++ (</a:t>
            </a:r>
            <a:r>
              <a:rPr lang="fr-FR" dirty="0" err="1" smtClean="0"/>
              <a:t>cf</a:t>
            </a:r>
            <a:r>
              <a:rPr lang="fr-FR" dirty="0" smtClean="0"/>
              <a:t> travaux chercheurs USA, baisse du stress parental), levier de réduction des inégalités sociales de santé</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S’adapter aux besoins des familles en situation de vulnérabilité</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Donner un cadre sécurisant aux professionnels</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Développer les partenariats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3212547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6255" y="568036"/>
            <a:ext cx="8853054" cy="369332"/>
          </a:xfrm>
          <a:prstGeom prst="rect">
            <a:avLst/>
          </a:prstGeom>
          <a:noFill/>
        </p:spPr>
        <p:txBody>
          <a:bodyPr wrap="square" rtlCol="0">
            <a:spAutoFit/>
          </a:bodyPr>
          <a:lstStyle/>
          <a:p>
            <a:pPr lvl="1"/>
            <a:endParaRPr lang="fr-FR" dirty="0"/>
          </a:p>
        </p:txBody>
      </p:sp>
      <p:sp>
        <p:nvSpPr>
          <p:cNvPr id="5" name="Rectangle 4"/>
          <p:cNvSpPr/>
          <p:nvPr/>
        </p:nvSpPr>
        <p:spPr>
          <a:xfrm>
            <a:off x="503674" y="2967335"/>
            <a:ext cx="8136651" cy="923330"/>
          </a:xfrm>
          <a:prstGeom prst="rect">
            <a:avLst/>
          </a:prstGeom>
          <a:noFill/>
        </p:spPr>
        <p:txBody>
          <a:bodyPr wrap="none" lIns="91440" tIns="45720" rIns="91440" bIns="45720">
            <a:spAutoFit/>
          </a:bodyPr>
          <a:lstStyle/>
          <a:p>
            <a:pPr algn="ctr"/>
            <a:r>
              <a:rPr lang="fr-F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Merci de votre attention</a:t>
            </a:r>
            <a:endParaRPr lang="fr-F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645906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2147867"/>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p:nvSpPr>
        <p:spPr>
          <a:xfrm>
            <a:off x="600905" y="757056"/>
            <a:ext cx="5516576" cy="769441"/>
          </a:xfrm>
          <a:prstGeom prst="rect">
            <a:avLst/>
          </a:prstGeom>
          <a:noFill/>
        </p:spPr>
        <p:txBody>
          <a:bodyPr wrap="square" rtlCol="0">
            <a:spAutoFit/>
          </a:bodyPr>
          <a:lstStyle/>
          <a:p>
            <a:endParaRPr lang="fr-FR" sz="4400" dirty="0">
              <a:solidFill>
                <a:srgbClr val="FFFFFF"/>
              </a:solidFill>
              <a:latin typeface="Coo Hew" pitchFamily="2" charset="0"/>
              <a:ea typeface="Coo Hew" pitchFamily="2" charset="0"/>
              <a:cs typeface="CooperHewitt-Medium"/>
            </a:endParaRPr>
          </a:p>
        </p:txBody>
      </p:sp>
      <p:sp>
        <p:nvSpPr>
          <p:cNvPr id="5" name="Rectangle 4"/>
          <p:cNvSpPr/>
          <p:nvPr/>
        </p:nvSpPr>
        <p:spPr>
          <a:xfrm>
            <a:off x="-8475" y="-1"/>
            <a:ext cx="9144000" cy="2147867"/>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50701" y="1"/>
            <a:ext cx="9144000" cy="1784194"/>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800" b="1" dirty="0"/>
          </a:p>
        </p:txBody>
      </p:sp>
      <p:sp>
        <p:nvSpPr>
          <p:cNvPr id="2" name="ZoneTexte 1"/>
          <p:cNvSpPr txBox="1"/>
          <p:nvPr/>
        </p:nvSpPr>
        <p:spPr>
          <a:xfrm>
            <a:off x="143925" y="2300266"/>
            <a:ext cx="8754748" cy="369332"/>
          </a:xfrm>
          <a:prstGeom prst="rect">
            <a:avLst/>
          </a:prstGeom>
          <a:noFill/>
        </p:spPr>
        <p:txBody>
          <a:bodyPr wrap="square" rtlCol="0">
            <a:spAutoFit/>
          </a:bodyPr>
          <a:lstStyle/>
          <a:p>
            <a:endParaRPr lang="fr-FR" dirty="0"/>
          </a:p>
        </p:txBody>
      </p:sp>
      <p:sp>
        <p:nvSpPr>
          <p:cNvPr id="8" name="Espace réservé du numéro de diapositive 7"/>
          <p:cNvSpPr>
            <a:spLocks noGrp="1"/>
          </p:cNvSpPr>
          <p:nvPr>
            <p:ph type="sldNum" sz="quarter" idx="12"/>
          </p:nvPr>
        </p:nvSpPr>
        <p:spPr/>
        <p:txBody>
          <a:bodyPr/>
          <a:lstStyle/>
          <a:p>
            <a:fld id="{6C97ACB1-1798-7848-81B9-0961CC2C0BF9}" type="slidenum">
              <a:rPr lang="fr-FR" smtClean="0"/>
              <a:pPr/>
              <a:t>19</a:t>
            </a:fld>
            <a:endParaRPr lang="fr-FR"/>
          </a:p>
        </p:txBody>
      </p:sp>
    </p:spTree>
    <p:extLst>
      <p:ext uri="{BB962C8B-B14F-4D97-AF65-F5344CB8AC3E}">
        <p14:creationId xmlns:p14="http://schemas.microsoft.com/office/powerpoint/2010/main" val="328050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43391"/>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smtClean="0"/>
              <a:t>Contexte départemental</a:t>
            </a:r>
            <a:endParaRPr lang="fr-FR" sz="2800" b="1" dirty="0"/>
          </a:p>
        </p:txBody>
      </p:sp>
      <p:sp>
        <p:nvSpPr>
          <p:cNvPr id="3" name="Espace réservé du numéro de diapositive 2"/>
          <p:cNvSpPr>
            <a:spLocks noGrp="1"/>
          </p:cNvSpPr>
          <p:nvPr>
            <p:ph type="sldNum" sz="quarter" idx="12"/>
          </p:nvPr>
        </p:nvSpPr>
        <p:spPr/>
        <p:txBody>
          <a:bodyPr/>
          <a:lstStyle/>
          <a:p>
            <a:fld id="{6C97ACB1-1798-7848-81B9-0961CC2C0BF9}" type="slidenum">
              <a:rPr lang="fr-FR" smtClean="0"/>
              <a:pPr/>
              <a:t>2</a:t>
            </a:fld>
            <a:endParaRPr lang="fr-FR"/>
          </a:p>
        </p:txBody>
      </p:sp>
      <p:sp>
        <p:nvSpPr>
          <p:cNvPr id="2" name="ZoneTexte 1"/>
          <p:cNvSpPr txBox="1"/>
          <p:nvPr/>
        </p:nvSpPr>
        <p:spPr>
          <a:xfrm>
            <a:off x="0" y="1243392"/>
            <a:ext cx="5741894" cy="6463308"/>
          </a:xfrm>
          <a:prstGeom prst="rect">
            <a:avLst/>
          </a:prstGeom>
          <a:noFill/>
        </p:spPr>
        <p:txBody>
          <a:bodyPr wrap="square" rtlCol="0">
            <a:spAutoFit/>
          </a:bodyPr>
          <a:lstStyle/>
          <a:p>
            <a:r>
              <a:rPr lang="fr-FR" dirty="0" smtClean="0"/>
              <a:t> </a:t>
            </a:r>
            <a:r>
              <a:rPr lang="fr-FR" dirty="0" smtClean="0">
                <a:solidFill>
                  <a:srgbClr val="005EB0"/>
                </a:solidFill>
              </a:rPr>
              <a:t>Département frontalier, Population en constante augmentation (+12 000 ha/an)</a:t>
            </a:r>
          </a:p>
          <a:p>
            <a:endParaRPr lang="fr-FR" dirty="0" smtClean="0"/>
          </a:p>
          <a:p>
            <a:r>
              <a:rPr lang="fr-FR" dirty="0" smtClean="0"/>
              <a:t>Population jeune nécessitant un accompagnement parentalité, mais </a:t>
            </a:r>
            <a:r>
              <a:rPr lang="fr-FR" dirty="0" smtClean="0">
                <a:solidFill>
                  <a:srgbClr val="3E1F4F"/>
                </a:solidFill>
              </a:rPr>
              <a:t>nombre de naissances en relative stabilité </a:t>
            </a:r>
          </a:p>
          <a:p>
            <a:endParaRPr lang="fr-FR" dirty="0" smtClean="0"/>
          </a:p>
          <a:p>
            <a:r>
              <a:rPr lang="fr-FR" dirty="0" smtClean="0">
                <a:solidFill>
                  <a:srgbClr val="005EB0"/>
                </a:solidFill>
              </a:rPr>
              <a:t>Augmentation importante du </a:t>
            </a:r>
            <a:r>
              <a:rPr lang="fr-FR" dirty="0" err="1" smtClean="0">
                <a:solidFill>
                  <a:srgbClr val="005EB0"/>
                </a:solidFill>
              </a:rPr>
              <a:t>nbre</a:t>
            </a:r>
            <a:r>
              <a:rPr lang="fr-FR" dirty="0" smtClean="0">
                <a:solidFill>
                  <a:srgbClr val="005EB0"/>
                </a:solidFill>
              </a:rPr>
              <a:t> d’enfants de - de 3 ans</a:t>
            </a:r>
          </a:p>
          <a:p>
            <a:endParaRPr lang="fr-FR" dirty="0" smtClean="0">
              <a:solidFill>
                <a:srgbClr val="005EB0"/>
              </a:solidFill>
            </a:endParaRPr>
          </a:p>
          <a:p>
            <a:r>
              <a:rPr lang="fr-FR" dirty="0">
                <a:solidFill>
                  <a:srgbClr val="005EB0"/>
                </a:solidFill>
              </a:rPr>
              <a:t>P</a:t>
            </a:r>
            <a:r>
              <a:rPr lang="fr-FR" dirty="0" smtClean="0">
                <a:solidFill>
                  <a:srgbClr val="005EB0"/>
                </a:solidFill>
              </a:rPr>
              <a:t>art importante de personnes isolées ne pouvant compter sur des solidarités  familiales</a:t>
            </a:r>
          </a:p>
          <a:p>
            <a:endParaRPr lang="fr-FR" dirty="0" smtClean="0"/>
          </a:p>
          <a:p>
            <a:r>
              <a:rPr lang="fr-FR" dirty="0">
                <a:solidFill>
                  <a:srgbClr val="3E1F4F"/>
                </a:solidFill>
              </a:rPr>
              <a:t>T</a:t>
            </a:r>
            <a:r>
              <a:rPr lang="fr-FR" dirty="0" smtClean="0">
                <a:solidFill>
                  <a:srgbClr val="3E1F4F"/>
                </a:solidFill>
              </a:rPr>
              <a:t>erritoire dynamique </a:t>
            </a:r>
            <a:r>
              <a:rPr lang="fr-FR" dirty="0" err="1" smtClean="0">
                <a:solidFill>
                  <a:srgbClr val="3E1F4F"/>
                </a:solidFill>
              </a:rPr>
              <a:t>économiqt</a:t>
            </a:r>
            <a:r>
              <a:rPr lang="fr-FR" dirty="0" smtClean="0">
                <a:solidFill>
                  <a:srgbClr val="3E1F4F"/>
                </a:solidFill>
              </a:rPr>
              <a:t>, résiste mieux à la crise</a:t>
            </a:r>
          </a:p>
          <a:p>
            <a:endParaRPr lang="fr-FR" dirty="0" smtClean="0">
              <a:solidFill>
                <a:srgbClr val="005EB0"/>
              </a:solidFill>
            </a:endParaRPr>
          </a:p>
          <a:p>
            <a:r>
              <a:rPr lang="fr-FR" dirty="0" smtClean="0">
                <a:solidFill>
                  <a:srgbClr val="005EB0"/>
                </a:solidFill>
              </a:rPr>
              <a:t>Fortes disparités de ressources au sein de ce territoire</a:t>
            </a:r>
          </a:p>
          <a:p>
            <a:endParaRPr lang="fr-FR" dirty="0" smtClean="0">
              <a:solidFill>
                <a:srgbClr val="005EB0"/>
              </a:solidFill>
            </a:endParaRPr>
          </a:p>
          <a:p>
            <a:r>
              <a:rPr lang="fr-FR" dirty="0" smtClean="0"/>
              <a:t>Problématique logement++</a:t>
            </a:r>
          </a:p>
          <a:p>
            <a:endParaRPr lang="fr-FR" dirty="0" smtClean="0">
              <a:solidFill>
                <a:srgbClr val="005EB0"/>
              </a:solidFill>
            </a:endParaRPr>
          </a:p>
          <a:p>
            <a:r>
              <a:rPr lang="fr-FR" dirty="0" smtClean="0">
                <a:solidFill>
                  <a:srgbClr val="005EB0"/>
                </a:solidFill>
              </a:rPr>
              <a:t>Peu  </a:t>
            </a:r>
            <a:r>
              <a:rPr lang="fr-FR" dirty="0">
                <a:solidFill>
                  <a:srgbClr val="005EB0"/>
                </a:solidFill>
              </a:rPr>
              <a:t>de possibilités de prise en charge psychologique, ni de lits d’hospitalisation mères-enfants</a:t>
            </a:r>
          </a:p>
          <a:p>
            <a:endParaRPr lang="fr-FR" dirty="0" smtClean="0"/>
          </a:p>
          <a:p>
            <a:endParaRPr lang="fr-FR" dirty="0" smtClean="0"/>
          </a:p>
          <a:p>
            <a:r>
              <a:rPr lang="fr-FR" dirty="0"/>
              <a:t>--</a:t>
            </a:r>
            <a:endParaRPr lang="fr-FR" dirty="0" smtClean="0"/>
          </a:p>
          <a:p>
            <a:r>
              <a:rPr lang="fr-FR" dirty="0" smtClean="0"/>
              <a:t> </a:t>
            </a:r>
            <a:endParaRPr lang="fr-F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764" y="2245659"/>
            <a:ext cx="3496235" cy="329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738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74648"/>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800" b="1" dirty="0"/>
          </a:p>
        </p:txBody>
      </p:sp>
      <p:sp>
        <p:nvSpPr>
          <p:cNvPr id="2" name="ZoneTexte 1"/>
          <p:cNvSpPr txBox="1"/>
          <p:nvPr/>
        </p:nvSpPr>
        <p:spPr>
          <a:xfrm>
            <a:off x="223024" y="1074648"/>
            <a:ext cx="8920976" cy="846386"/>
          </a:xfrm>
          <a:prstGeom prst="rect">
            <a:avLst/>
          </a:prstGeom>
          <a:noFill/>
        </p:spPr>
        <p:txBody>
          <a:bodyPr wrap="square" rtlCol="0">
            <a:spAutoFit/>
          </a:bodyPr>
          <a:lstStyle/>
          <a:p>
            <a:pPr marL="274320" lvl="0" indent="-274320" defTabSz="914400">
              <a:spcBef>
                <a:spcPts val="600"/>
              </a:spcBef>
              <a:buClr>
                <a:srgbClr val="3891A7"/>
              </a:buClr>
              <a:buSzPct val="70000"/>
            </a:pPr>
            <a:endParaRPr lang="fr-FR" sz="2200" b="1" u="sng" dirty="0" smtClean="0">
              <a:solidFill>
                <a:srgbClr val="3891A7">
                  <a:lumMod val="75000"/>
                </a:srgbClr>
              </a:solidFill>
              <a:latin typeface="Cambria" pitchFamily="18" charset="0"/>
            </a:endParaRPr>
          </a:p>
          <a:p>
            <a:pPr marL="274320" lvl="0" indent="-274320" defTabSz="914400">
              <a:spcBef>
                <a:spcPts val="600"/>
              </a:spcBef>
              <a:buClr>
                <a:srgbClr val="3891A7"/>
              </a:buClr>
              <a:buSzPct val="70000"/>
            </a:pPr>
            <a:endParaRPr lang="fr-FR" sz="2200" b="1" u="sng" dirty="0">
              <a:solidFill>
                <a:srgbClr val="3891A7">
                  <a:lumMod val="75000"/>
                </a:srgbClr>
              </a:solidFill>
              <a:latin typeface="Cambria" pitchFamily="18" charset="0"/>
            </a:endParaRPr>
          </a:p>
        </p:txBody>
      </p:sp>
      <p:sp>
        <p:nvSpPr>
          <p:cNvPr id="3" name="Espace réservé du numéro de diapositive 2"/>
          <p:cNvSpPr>
            <a:spLocks noGrp="1"/>
          </p:cNvSpPr>
          <p:nvPr>
            <p:ph type="sldNum" sz="quarter" idx="12"/>
          </p:nvPr>
        </p:nvSpPr>
        <p:spPr/>
        <p:txBody>
          <a:bodyPr/>
          <a:lstStyle/>
          <a:p>
            <a:fld id="{6C97ACB1-1798-7848-81B9-0961CC2C0BF9}" type="slidenum">
              <a:rPr lang="fr-FR" smtClean="0"/>
              <a:pPr/>
              <a:t>20</a:t>
            </a:fld>
            <a:endParaRPr lang="fr-FR"/>
          </a:p>
        </p:txBody>
      </p:sp>
    </p:spTree>
    <p:extLst>
      <p:ext uri="{BB962C8B-B14F-4D97-AF65-F5344CB8AC3E}">
        <p14:creationId xmlns:p14="http://schemas.microsoft.com/office/powerpoint/2010/main" val="502117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2147867"/>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000" b="1" dirty="0"/>
          </a:p>
        </p:txBody>
      </p:sp>
      <p:sp>
        <p:nvSpPr>
          <p:cNvPr id="3" name="Espace réservé du numéro de diapositive 2"/>
          <p:cNvSpPr>
            <a:spLocks noGrp="1"/>
          </p:cNvSpPr>
          <p:nvPr>
            <p:ph type="sldNum" sz="quarter" idx="12"/>
          </p:nvPr>
        </p:nvSpPr>
        <p:spPr/>
        <p:txBody>
          <a:bodyPr/>
          <a:lstStyle/>
          <a:p>
            <a:fld id="{6C97ACB1-1798-7848-81B9-0961CC2C0BF9}" type="slidenum">
              <a:rPr lang="fr-FR" smtClean="0"/>
              <a:pPr/>
              <a:t>21</a:t>
            </a:fld>
            <a:endParaRPr lang="fr-FR"/>
          </a:p>
        </p:txBody>
      </p:sp>
    </p:spTree>
    <p:extLst>
      <p:ext uri="{BB962C8B-B14F-4D97-AF65-F5344CB8AC3E}">
        <p14:creationId xmlns:p14="http://schemas.microsoft.com/office/powerpoint/2010/main" val="2517394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74648"/>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numéro de diapositive 2"/>
          <p:cNvSpPr>
            <a:spLocks noGrp="1"/>
          </p:cNvSpPr>
          <p:nvPr>
            <p:ph type="sldNum" sz="quarter" idx="12"/>
          </p:nvPr>
        </p:nvSpPr>
        <p:spPr/>
        <p:txBody>
          <a:bodyPr/>
          <a:lstStyle/>
          <a:p>
            <a:fld id="{6C97ACB1-1798-7848-81B9-0961CC2C0BF9}" type="slidenum">
              <a:rPr lang="fr-FR" smtClean="0"/>
              <a:pPr/>
              <a:t>22</a:t>
            </a:fld>
            <a:endParaRPr lang="fr-FR"/>
          </a:p>
        </p:txBody>
      </p:sp>
    </p:spTree>
    <p:extLst>
      <p:ext uri="{BB962C8B-B14F-4D97-AF65-F5344CB8AC3E}">
        <p14:creationId xmlns:p14="http://schemas.microsoft.com/office/powerpoint/2010/main" val="772382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2147867"/>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Espace réservé du numéro de diapositive 2"/>
          <p:cNvSpPr>
            <a:spLocks noGrp="1"/>
          </p:cNvSpPr>
          <p:nvPr>
            <p:ph type="sldNum" sz="quarter" idx="12"/>
          </p:nvPr>
        </p:nvSpPr>
        <p:spPr/>
        <p:txBody>
          <a:bodyPr/>
          <a:lstStyle/>
          <a:p>
            <a:fld id="{6C97ACB1-1798-7848-81B9-0961CC2C0BF9}" type="slidenum">
              <a:rPr lang="fr-FR" smtClean="0"/>
              <a:pPr/>
              <a:t>23</a:t>
            </a:fld>
            <a:endParaRPr lang="fr-FR"/>
          </a:p>
        </p:txBody>
      </p:sp>
    </p:spTree>
    <p:extLst>
      <p:ext uri="{BB962C8B-B14F-4D97-AF65-F5344CB8AC3E}">
        <p14:creationId xmlns:p14="http://schemas.microsoft.com/office/powerpoint/2010/main" val="3702546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4438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3" name="Graphique 2"/>
          <p:cNvGraphicFramePr/>
          <p:nvPr>
            <p:extLst>
              <p:ext uri="{D42A27DB-BD31-4B8C-83A1-F6EECF244321}">
                <p14:modId xmlns:p14="http://schemas.microsoft.com/office/powerpoint/2010/main" val="3758481347"/>
              </p:ext>
            </p:extLst>
          </p:nvPr>
        </p:nvGraphicFramePr>
        <p:xfrm>
          <a:off x="971600" y="2276872"/>
          <a:ext cx="6336704" cy="3168352"/>
        </p:xfrm>
        <a:graphic>
          <a:graphicData uri="http://schemas.openxmlformats.org/drawingml/2006/chart">
            <c:chart xmlns:c="http://schemas.openxmlformats.org/drawingml/2006/chart" xmlns:r="http://schemas.openxmlformats.org/officeDocument/2006/relationships" r:id="rId2"/>
          </a:graphicData>
        </a:graphic>
      </p:graphicFrame>
      <p:sp>
        <p:nvSpPr>
          <p:cNvPr id="5" name="Espace réservé du numéro de diapositive 4"/>
          <p:cNvSpPr>
            <a:spLocks noGrp="1"/>
          </p:cNvSpPr>
          <p:nvPr>
            <p:ph type="sldNum" sz="quarter" idx="12"/>
          </p:nvPr>
        </p:nvSpPr>
        <p:spPr/>
        <p:txBody>
          <a:bodyPr/>
          <a:lstStyle/>
          <a:p>
            <a:fld id="{6C97ACB1-1798-7848-81B9-0961CC2C0BF9}" type="slidenum">
              <a:rPr lang="fr-FR" smtClean="0"/>
              <a:pPr/>
              <a:t>24</a:t>
            </a:fld>
            <a:endParaRPr lang="fr-FR"/>
          </a:p>
        </p:txBody>
      </p:sp>
    </p:spTree>
    <p:extLst>
      <p:ext uri="{BB962C8B-B14F-4D97-AF65-F5344CB8AC3E}">
        <p14:creationId xmlns:p14="http://schemas.microsoft.com/office/powerpoint/2010/main" val="22102802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4438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p:txBody>
          <a:bodyPr/>
          <a:lstStyle/>
          <a:p>
            <a:fld id="{6C97ACB1-1798-7848-81B9-0961CC2C0BF9}" type="slidenum">
              <a:rPr lang="fr-FR" smtClean="0"/>
              <a:pPr/>
              <a:t>25</a:t>
            </a:fld>
            <a:endParaRPr lang="fr-FR"/>
          </a:p>
        </p:txBody>
      </p:sp>
    </p:spTree>
    <p:extLst>
      <p:ext uri="{BB962C8B-B14F-4D97-AF65-F5344CB8AC3E}">
        <p14:creationId xmlns:p14="http://schemas.microsoft.com/office/powerpoint/2010/main" val="802694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4438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p:txBody>
          <a:bodyPr/>
          <a:lstStyle/>
          <a:p>
            <a:fld id="{6C97ACB1-1798-7848-81B9-0961CC2C0BF9}" type="slidenum">
              <a:rPr lang="fr-FR" smtClean="0"/>
              <a:pPr/>
              <a:t>26</a:t>
            </a:fld>
            <a:endParaRPr lang="fr-FR"/>
          </a:p>
        </p:txBody>
      </p:sp>
    </p:spTree>
    <p:extLst>
      <p:ext uri="{BB962C8B-B14F-4D97-AF65-F5344CB8AC3E}">
        <p14:creationId xmlns:p14="http://schemas.microsoft.com/office/powerpoint/2010/main" val="38537814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2"/>
          <a:stretch>
            <a:fillRect/>
          </a:stretch>
        </p:blipFill>
        <p:spPr>
          <a:xfrm>
            <a:off x="340099" y="5858904"/>
            <a:ext cx="1130300" cy="749300"/>
          </a:xfrm>
          <a:prstGeom prst="rect">
            <a:avLst/>
          </a:prstGeom>
        </p:spPr>
      </p:pic>
      <p:pic>
        <p:nvPicPr>
          <p:cNvPr id="7" name="Image 6"/>
          <p:cNvPicPr>
            <a:picLocks noChangeAspect="1"/>
          </p:cNvPicPr>
          <p:nvPr/>
        </p:nvPicPr>
        <p:blipFill>
          <a:blip r:embed="rId3"/>
          <a:stretch>
            <a:fillRect/>
          </a:stretch>
        </p:blipFill>
        <p:spPr>
          <a:xfrm>
            <a:off x="331958" y="414076"/>
            <a:ext cx="762000" cy="711200"/>
          </a:xfrm>
          <a:prstGeom prst="rect">
            <a:avLst/>
          </a:prstGeom>
        </p:spPr>
      </p:pic>
      <p:sp>
        <p:nvSpPr>
          <p:cNvPr id="8" name="ZoneTexte 7"/>
          <p:cNvSpPr txBox="1"/>
          <p:nvPr/>
        </p:nvSpPr>
        <p:spPr>
          <a:xfrm>
            <a:off x="1531416" y="969384"/>
            <a:ext cx="9144000" cy="769441"/>
          </a:xfrm>
          <a:prstGeom prst="rect">
            <a:avLst/>
          </a:prstGeom>
          <a:noFill/>
        </p:spPr>
        <p:txBody>
          <a:bodyPr wrap="square" rtlCol="0">
            <a:spAutoFit/>
          </a:bodyPr>
          <a:lstStyle/>
          <a:p>
            <a:r>
              <a:rPr lang="fr-FR" sz="4400" b="1" dirty="0" smtClean="0">
                <a:solidFill>
                  <a:srgbClr val="FFFFFF"/>
                </a:solidFill>
                <a:latin typeface="Coo Hew" pitchFamily="2" charset="0"/>
                <a:ea typeface="Coo Hew" pitchFamily="2" charset="0"/>
                <a:cs typeface="CooperHewitt-Bold"/>
              </a:rPr>
              <a:t>Titre du chapitre</a:t>
            </a:r>
            <a:endParaRPr lang="fr-FR" sz="4400" b="1" dirty="0">
              <a:solidFill>
                <a:srgbClr val="FFFFFF"/>
              </a:solidFill>
              <a:latin typeface="Coo Hew" pitchFamily="2" charset="0"/>
              <a:ea typeface="Coo Hew" pitchFamily="2" charset="0"/>
              <a:cs typeface="CooperHewitt-Bold"/>
            </a:endParaRPr>
          </a:p>
        </p:txBody>
      </p:sp>
      <p:sp>
        <p:nvSpPr>
          <p:cNvPr id="9" name="ZoneTexte 8"/>
          <p:cNvSpPr txBox="1"/>
          <p:nvPr/>
        </p:nvSpPr>
        <p:spPr>
          <a:xfrm>
            <a:off x="1531416" y="2232806"/>
            <a:ext cx="9144000" cy="553998"/>
          </a:xfrm>
          <a:prstGeom prst="rect">
            <a:avLst/>
          </a:prstGeom>
          <a:noFill/>
        </p:spPr>
        <p:txBody>
          <a:bodyPr wrap="square" rtlCol="0">
            <a:spAutoFit/>
          </a:bodyPr>
          <a:lstStyle/>
          <a:p>
            <a:r>
              <a:rPr lang="fr-FR" sz="3000" dirty="0" smtClean="0">
                <a:solidFill>
                  <a:srgbClr val="FFFFFF"/>
                </a:solidFill>
                <a:latin typeface="Coo Hew" pitchFamily="2" charset="0"/>
                <a:ea typeface="Coo Hew" pitchFamily="2" charset="0"/>
                <a:cs typeface="CooperHewitt-Medium"/>
              </a:rPr>
              <a:t>Sous-titre de chapitre</a:t>
            </a:r>
            <a:endParaRPr lang="fr-FR" sz="3000" dirty="0">
              <a:solidFill>
                <a:srgbClr val="FFFFFF"/>
              </a:solidFill>
              <a:latin typeface="Coo Hew" pitchFamily="2" charset="0"/>
              <a:ea typeface="Coo Hew" pitchFamily="2" charset="0"/>
              <a:cs typeface="CooperHewitt-Medium"/>
            </a:endParaRPr>
          </a:p>
        </p:txBody>
      </p:sp>
      <p:sp>
        <p:nvSpPr>
          <p:cNvPr id="2" name="Espace réservé du numéro de diapositive 1"/>
          <p:cNvSpPr>
            <a:spLocks noGrp="1"/>
          </p:cNvSpPr>
          <p:nvPr>
            <p:ph type="sldNum" sz="quarter" idx="12"/>
          </p:nvPr>
        </p:nvSpPr>
        <p:spPr/>
        <p:txBody>
          <a:bodyPr/>
          <a:lstStyle/>
          <a:p>
            <a:fld id="{6C97ACB1-1798-7848-81B9-0961CC2C0BF9}" type="slidenum">
              <a:rPr lang="fr-FR" smtClean="0"/>
              <a:pPr/>
              <a:t>27</a:t>
            </a:fld>
            <a:endParaRPr lang="fr-FR"/>
          </a:p>
        </p:txBody>
      </p:sp>
    </p:spTree>
    <p:extLst>
      <p:ext uri="{BB962C8B-B14F-4D97-AF65-F5344CB8AC3E}">
        <p14:creationId xmlns:p14="http://schemas.microsoft.com/office/powerpoint/2010/main" val="2177466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2"/>
          <a:stretch>
            <a:fillRect/>
          </a:stretch>
        </p:blipFill>
        <p:spPr>
          <a:xfrm>
            <a:off x="340099" y="5858904"/>
            <a:ext cx="1130300" cy="749300"/>
          </a:xfrm>
          <a:prstGeom prst="rect">
            <a:avLst/>
          </a:prstGeom>
        </p:spPr>
      </p:pic>
      <p:pic>
        <p:nvPicPr>
          <p:cNvPr id="7" name="Image 6"/>
          <p:cNvPicPr>
            <a:picLocks noChangeAspect="1"/>
          </p:cNvPicPr>
          <p:nvPr/>
        </p:nvPicPr>
        <p:blipFill>
          <a:blip r:embed="rId3"/>
          <a:stretch>
            <a:fillRect/>
          </a:stretch>
        </p:blipFill>
        <p:spPr>
          <a:xfrm>
            <a:off x="331958" y="414076"/>
            <a:ext cx="762000" cy="711200"/>
          </a:xfrm>
          <a:prstGeom prst="rect">
            <a:avLst/>
          </a:prstGeom>
        </p:spPr>
      </p:pic>
      <p:sp>
        <p:nvSpPr>
          <p:cNvPr id="8" name="ZoneTexte 7"/>
          <p:cNvSpPr txBox="1"/>
          <p:nvPr/>
        </p:nvSpPr>
        <p:spPr>
          <a:xfrm>
            <a:off x="1531416" y="969384"/>
            <a:ext cx="9144000" cy="769441"/>
          </a:xfrm>
          <a:prstGeom prst="rect">
            <a:avLst/>
          </a:prstGeom>
          <a:noFill/>
        </p:spPr>
        <p:txBody>
          <a:bodyPr wrap="square" rtlCol="0">
            <a:spAutoFit/>
          </a:bodyPr>
          <a:lstStyle/>
          <a:p>
            <a:r>
              <a:rPr lang="fr-FR" sz="4400" b="1" dirty="0" smtClean="0">
                <a:solidFill>
                  <a:srgbClr val="FFFFFF"/>
                </a:solidFill>
                <a:latin typeface="Coo Hew" pitchFamily="2" charset="0"/>
                <a:ea typeface="Coo Hew" pitchFamily="2" charset="0"/>
                <a:cs typeface="CooperHewitt-Bold"/>
              </a:rPr>
              <a:t>Titre du chapitre</a:t>
            </a:r>
            <a:endParaRPr lang="fr-FR" sz="4400" b="1" dirty="0">
              <a:solidFill>
                <a:srgbClr val="FFFFFF"/>
              </a:solidFill>
              <a:latin typeface="Coo Hew" pitchFamily="2" charset="0"/>
              <a:ea typeface="Coo Hew" pitchFamily="2" charset="0"/>
              <a:cs typeface="CooperHewitt-Bold"/>
            </a:endParaRPr>
          </a:p>
        </p:txBody>
      </p:sp>
      <p:sp>
        <p:nvSpPr>
          <p:cNvPr id="9" name="ZoneTexte 8"/>
          <p:cNvSpPr txBox="1"/>
          <p:nvPr/>
        </p:nvSpPr>
        <p:spPr>
          <a:xfrm>
            <a:off x="1531416" y="2232806"/>
            <a:ext cx="9144000" cy="553998"/>
          </a:xfrm>
          <a:prstGeom prst="rect">
            <a:avLst/>
          </a:prstGeom>
          <a:noFill/>
        </p:spPr>
        <p:txBody>
          <a:bodyPr wrap="square" rtlCol="0">
            <a:spAutoFit/>
          </a:bodyPr>
          <a:lstStyle/>
          <a:p>
            <a:r>
              <a:rPr lang="fr-FR" sz="3000" dirty="0" smtClean="0">
                <a:solidFill>
                  <a:srgbClr val="FFFFFF"/>
                </a:solidFill>
                <a:latin typeface="Coo Hew" pitchFamily="2" charset="0"/>
                <a:ea typeface="Coo Hew" pitchFamily="2" charset="0"/>
                <a:cs typeface="CooperHewitt-Medium"/>
              </a:rPr>
              <a:t>Sous-titre de chapitre</a:t>
            </a:r>
            <a:endParaRPr lang="fr-FR" sz="3000" dirty="0">
              <a:solidFill>
                <a:srgbClr val="FFFFFF"/>
              </a:solidFill>
              <a:latin typeface="Coo Hew" pitchFamily="2" charset="0"/>
              <a:ea typeface="Coo Hew" pitchFamily="2" charset="0"/>
              <a:cs typeface="CooperHewitt-Medium"/>
            </a:endParaRPr>
          </a:p>
        </p:txBody>
      </p:sp>
      <p:sp>
        <p:nvSpPr>
          <p:cNvPr id="2" name="Espace réservé du numéro de diapositive 1"/>
          <p:cNvSpPr>
            <a:spLocks noGrp="1"/>
          </p:cNvSpPr>
          <p:nvPr>
            <p:ph type="sldNum" sz="quarter" idx="12"/>
          </p:nvPr>
        </p:nvSpPr>
        <p:spPr/>
        <p:txBody>
          <a:bodyPr/>
          <a:lstStyle/>
          <a:p>
            <a:fld id="{6C97ACB1-1798-7848-81B9-0961CC2C0BF9}" type="slidenum">
              <a:rPr lang="fr-FR" smtClean="0"/>
              <a:pPr/>
              <a:t>28</a:t>
            </a:fld>
            <a:endParaRPr lang="fr-FR"/>
          </a:p>
        </p:txBody>
      </p:sp>
    </p:spTree>
    <p:extLst>
      <p:ext uri="{BB962C8B-B14F-4D97-AF65-F5344CB8AC3E}">
        <p14:creationId xmlns:p14="http://schemas.microsoft.com/office/powerpoint/2010/main" val="3584280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4526208" y="2638878"/>
            <a:ext cx="3239984" cy="600164"/>
          </a:xfrm>
          <a:prstGeom prst="rect">
            <a:avLst/>
          </a:prstGeom>
          <a:noFill/>
        </p:spPr>
        <p:txBody>
          <a:bodyPr wrap="square" rtlCol="0">
            <a:spAutoFit/>
          </a:bodyPr>
          <a:lstStyle/>
          <a:p>
            <a:r>
              <a:rPr lang="fr-FR" sz="1500" cap="all" dirty="0">
                <a:solidFill>
                  <a:srgbClr val="FFFFFF"/>
                </a:solidFill>
                <a:latin typeface="Fira Sans"/>
                <a:cs typeface="Fira Sans"/>
              </a:rPr>
              <a:t>département de la haute-savoie</a:t>
            </a:r>
          </a:p>
          <a:p>
            <a:endParaRPr lang="fr-FR" dirty="0"/>
          </a:p>
        </p:txBody>
      </p:sp>
      <p:sp>
        <p:nvSpPr>
          <p:cNvPr id="6" name="ZoneTexte 5"/>
          <p:cNvSpPr txBox="1"/>
          <p:nvPr/>
        </p:nvSpPr>
        <p:spPr>
          <a:xfrm>
            <a:off x="4534349" y="3085498"/>
            <a:ext cx="3239984" cy="1384995"/>
          </a:xfrm>
          <a:prstGeom prst="rect">
            <a:avLst/>
          </a:prstGeom>
          <a:noFill/>
        </p:spPr>
        <p:txBody>
          <a:bodyPr wrap="square" rtlCol="0">
            <a:spAutoFit/>
          </a:bodyPr>
          <a:lstStyle/>
          <a:p>
            <a:r>
              <a:rPr lang="fr-FR" baseline="30000" dirty="0">
                <a:solidFill>
                  <a:schemeClr val="bg1"/>
                </a:solidFill>
                <a:latin typeface="Fira Sans"/>
                <a:cs typeface="Fira Sans"/>
              </a:rPr>
              <a:t>Nom de la DGA </a:t>
            </a:r>
          </a:p>
          <a:p>
            <a:r>
              <a:rPr lang="fr-FR" baseline="30000" dirty="0">
                <a:solidFill>
                  <a:schemeClr val="bg1"/>
                </a:solidFill>
                <a:latin typeface="Fira Sans"/>
                <a:cs typeface="Fira Sans"/>
              </a:rPr>
              <a:t>Nom de la Direction ou du Service</a:t>
            </a:r>
          </a:p>
          <a:p>
            <a:r>
              <a:rPr lang="fr-FR" baseline="30000" dirty="0">
                <a:solidFill>
                  <a:schemeClr val="bg1"/>
                </a:solidFill>
                <a:latin typeface="Fira Sans"/>
                <a:cs typeface="Fira Sans"/>
              </a:rPr>
              <a:t>Adresse </a:t>
            </a:r>
            <a:r>
              <a:rPr lang="fr-FR" baseline="30000" dirty="0" smtClean="0">
                <a:solidFill>
                  <a:schemeClr val="bg1"/>
                </a:solidFill>
                <a:latin typeface="Fira Sans"/>
                <a:cs typeface="Fira Sans"/>
              </a:rPr>
              <a:t>sur deux lignes </a:t>
            </a:r>
            <a:br>
              <a:rPr lang="fr-FR" baseline="30000" dirty="0" smtClean="0">
                <a:solidFill>
                  <a:schemeClr val="bg1"/>
                </a:solidFill>
                <a:latin typeface="Fira Sans"/>
                <a:cs typeface="Fira Sans"/>
              </a:rPr>
            </a:br>
            <a:r>
              <a:rPr lang="fr-FR" baseline="30000" dirty="0" smtClean="0">
                <a:solidFill>
                  <a:schemeClr val="bg1"/>
                </a:solidFill>
                <a:latin typeface="Fira Sans"/>
                <a:cs typeface="Fira Sans"/>
              </a:rPr>
              <a:t>avec code postal et ville à compléter</a:t>
            </a:r>
          </a:p>
          <a:p>
            <a:endParaRPr lang="fr-FR" baseline="30000" dirty="0" smtClean="0">
              <a:solidFill>
                <a:schemeClr val="bg1"/>
              </a:solidFill>
              <a:latin typeface="Fira Sans"/>
              <a:cs typeface="Fira Sans"/>
            </a:endParaRPr>
          </a:p>
          <a:p>
            <a:r>
              <a:rPr lang="fr-FR" baseline="30000" dirty="0" smtClean="0">
                <a:solidFill>
                  <a:schemeClr val="bg1"/>
                </a:solidFill>
                <a:latin typeface="Fira Sans"/>
                <a:cs typeface="Fira Sans"/>
              </a:rPr>
              <a:t>T / téléphone </a:t>
            </a:r>
            <a:r>
              <a:rPr lang="fr-FR" baseline="30000" dirty="0">
                <a:solidFill>
                  <a:schemeClr val="bg1"/>
                </a:solidFill>
                <a:latin typeface="Fira Sans"/>
                <a:cs typeface="Fira Sans"/>
              </a:rPr>
              <a:t>à compléter </a:t>
            </a:r>
          </a:p>
          <a:p>
            <a:r>
              <a:rPr lang="fr-FR" baseline="30000" dirty="0">
                <a:solidFill>
                  <a:schemeClr val="bg1"/>
                </a:solidFill>
                <a:latin typeface="Fira Sans"/>
                <a:cs typeface="Fira Sans"/>
              </a:rPr>
              <a:t>email de la direction@hautesavoie.fr</a:t>
            </a:r>
            <a:endParaRPr lang="fr-FR" dirty="0">
              <a:solidFill>
                <a:schemeClr val="bg1"/>
              </a:solidFill>
              <a:latin typeface="Fira Sans"/>
              <a:cs typeface="Fira Sans"/>
            </a:endParaRPr>
          </a:p>
        </p:txBody>
      </p:sp>
      <p:pic>
        <p:nvPicPr>
          <p:cNvPr id="8" name="Image 7"/>
          <p:cNvPicPr>
            <a:picLocks noChangeAspect="1"/>
          </p:cNvPicPr>
          <p:nvPr/>
        </p:nvPicPr>
        <p:blipFill>
          <a:blip r:embed="rId2"/>
          <a:stretch>
            <a:fillRect/>
          </a:stretch>
        </p:blipFill>
        <p:spPr>
          <a:xfrm>
            <a:off x="1577047" y="3585998"/>
            <a:ext cx="1696678" cy="1124764"/>
          </a:xfrm>
          <a:prstGeom prst="rect">
            <a:avLst/>
          </a:prstGeom>
        </p:spPr>
      </p:pic>
      <p:sp>
        <p:nvSpPr>
          <p:cNvPr id="3" name="ZoneTexte 2"/>
          <p:cNvSpPr txBox="1"/>
          <p:nvPr/>
        </p:nvSpPr>
        <p:spPr>
          <a:xfrm>
            <a:off x="4534349" y="4478126"/>
            <a:ext cx="1333497" cy="276999"/>
          </a:xfrm>
          <a:prstGeom prst="rect">
            <a:avLst/>
          </a:prstGeom>
          <a:noFill/>
        </p:spPr>
        <p:txBody>
          <a:bodyPr wrap="square" rtlCol="0">
            <a:spAutoFit/>
          </a:bodyPr>
          <a:lstStyle/>
          <a:p>
            <a:r>
              <a:rPr lang="fr-FR" sz="1200" b="1" dirty="0" smtClean="0">
                <a:solidFill>
                  <a:srgbClr val="FFFFFF"/>
                </a:solidFill>
                <a:latin typeface="Coo Hew" pitchFamily="2" charset="0"/>
                <a:ea typeface="Coo Hew" pitchFamily="2" charset="0"/>
                <a:cs typeface="CooperHewitt-Bold"/>
              </a:rPr>
              <a:t>hautesavoie.fr</a:t>
            </a:r>
            <a:endParaRPr lang="fr-FR" sz="1200" b="1" dirty="0">
              <a:solidFill>
                <a:srgbClr val="FFFFFF"/>
              </a:solidFill>
              <a:latin typeface="Coo Hew" pitchFamily="2" charset="0"/>
              <a:ea typeface="Coo Hew" pitchFamily="2" charset="0"/>
              <a:cs typeface="CooperHewitt-Bold"/>
            </a:endParaRPr>
          </a:p>
        </p:txBody>
      </p:sp>
      <p:pic>
        <p:nvPicPr>
          <p:cNvPr id="4" name="Image 3"/>
          <p:cNvPicPr>
            <a:picLocks noChangeAspect="1"/>
          </p:cNvPicPr>
          <p:nvPr/>
        </p:nvPicPr>
        <p:blipFill>
          <a:blip r:embed="rId3"/>
          <a:stretch>
            <a:fillRect/>
          </a:stretch>
        </p:blipFill>
        <p:spPr>
          <a:xfrm>
            <a:off x="8846952" y="3375507"/>
            <a:ext cx="406400" cy="3352800"/>
          </a:xfrm>
          <a:prstGeom prst="rect">
            <a:avLst/>
          </a:prstGeom>
        </p:spPr>
      </p:pic>
      <p:sp>
        <p:nvSpPr>
          <p:cNvPr id="7" name="Espace réservé du numéro de diapositive 6"/>
          <p:cNvSpPr>
            <a:spLocks noGrp="1"/>
          </p:cNvSpPr>
          <p:nvPr>
            <p:ph type="sldNum" sz="quarter" idx="12"/>
          </p:nvPr>
        </p:nvSpPr>
        <p:spPr/>
        <p:txBody>
          <a:bodyPr/>
          <a:lstStyle/>
          <a:p>
            <a:fld id="{6C97ACB1-1798-7848-81B9-0961CC2C0BF9}" type="slidenum">
              <a:rPr lang="fr-FR" smtClean="0"/>
              <a:pPr/>
              <a:t>29</a:t>
            </a:fld>
            <a:endParaRPr lang="fr-FR"/>
          </a:p>
        </p:txBody>
      </p:sp>
    </p:spTree>
    <p:extLst>
      <p:ext uri="{BB962C8B-B14F-4D97-AF65-F5344CB8AC3E}">
        <p14:creationId xmlns:p14="http://schemas.microsoft.com/office/powerpoint/2010/main" val="444550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2147867"/>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smtClean="0"/>
              <a:t>Particularités  de la mise en </a:t>
            </a:r>
            <a:r>
              <a:rPr lang="fr-FR" sz="2800" b="1" dirty="0" err="1" smtClean="0"/>
              <a:t>oeuvre</a:t>
            </a:r>
            <a:r>
              <a:rPr lang="fr-FR" sz="2800" b="1" dirty="0" smtClean="0"/>
              <a:t> des missions PMIPS sur le Département de Haute-Savoie</a:t>
            </a:r>
            <a:endParaRPr lang="fr-FR" sz="2800" b="1" dirty="0"/>
          </a:p>
        </p:txBody>
      </p:sp>
      <p:sp>
        <p:nvSpPr>
          <p:cNvPr id="7" name="Espace réservé du numéro de diapositive 6"/>
          <p:cNvSpPr>
            <a:spLocks noGrp="1"/>
          </p:cNvSpPr>
          <p:nvPr>
            <p:ph type="sldNum" sz="quarter" idx="12"/>
          </p:nvPr>
        </p:nvSpPr>
        <p:spPr/>
        <p:txBody>
          <a:bodyPr/>
          <a:lstStyle/>
          <a:p>
            <a:fld id="{6C97ACB1-1798-7848-81B9-0961CC2C0BF9}" type="slidenum">
              <a:rPr lang="fr-FR" smtClean="0"/>
              <a:pPr/>
              <a:t>3</a:t>
            </a:fld>
            <a:endParaRPr lang="fr-FR"/>
          </a:p>
        </p:txBody>
      </p:sp>
      <p:sp>
        <p:nvSpPr>
          <p:cNvPr id="2" name="Rectangle 1"/>
          <p:cNvSpPr/>
          <p:nvPr/>
        </p:nvSpPr>
        <p:spPr>
          <a:xfrm>
            <a:off x="0" y="2147866"/>
            <a:ext cx="9060873" cy="5078313"/>
          </a:xfrm>
          <a:prstGeom prst="rect">
            <a:avLst/>
          </a:prstGeom>
        </p:spPr>
        <p:txBody>
          <a:bodyPr wrap="square">
            <a:spAutoFit/>
          </a:bodyPr>
          <a:lstStyle/>
          <a:p>
            <a:endParaRPr lang="fr-FR" dirty="0"/>
          </a:p>
          <a:p>
            <a:endParaRPr lang="fr-FR" dirty="0"/>
          </a:p>
          <a:p>
            <a:pPr marL="285750" indent="-285750">
              <a:buFont typeface="Arial" panose="020B0604020202020204" pitchFamily="34" charset="0"/>
              <a:buChar char="•"/>
            </a:pPr>
            <a:r>
              <a:rPr lang="fr-FR" dirty="0" smtClean="0"/>
              <a:t>S’adapter </a:t>
            </a:r>
            <a:r>
              <a:rPr lang="fr-FR" dirty="0"/>
              <a:t>aux besoins </a:t>
            </a:r>
            <a:r>
              <a:rPr lang="fr-FR" dirty="0" smtClean="0"/>
              <a:t>de </a:t>
            </a:r>
            <a:r>
              <a:rPr lang="fr-FR" dirty="0"/>
              <a:t>la population en travaillant à partir de </a:t>
            </a:r>
            <a:r>
              <a:rPr lang="fr-FR" b="1" dirty="0"/>
              <a:t>critères de vulnérabilité</a:t>
            </a:r>
            <a:r>
              <a:rPr lang="fr-FR" dirty="0"/>
              <a:t>, donc travailler en mode ciblé </a:t>
            </a:r>
            <a:r>
              <a:rPr lang="fr-FR" dirty="0" smtClean="0"/>
              <a:t>, alors que nous voudrions avoir un </a:t>
            </a:r>
            <a:r>
              <a:rPr lang="fr-FR" dirty="0"/>
              <a:t>service adapté en nature et en intensité selon les besoins de chaque famille. </a:t>
            </a:r>
            <a:endParaRPr lang="fr-FR" dirty="0" smtClean="0"/>
          </a:p>
          <a:p>
            <a:endParaRPr lang="fr-FR" dirty="0" smtClean="0"/>
          </a:p>
          <a:p>
            <a:pPr marL="285750" indent="-285750">
              <a:buFont typeface="Arial" panose="020B0604020202020204" pitchFamily="34" charset="0"/>
              <a:buChar char="•"/>
            </a:pPr>
            <a:r>
              <a:rPr lang="fr-FR" dirty="0" smtClean="0"/>
              <a:t>Répondre </a:t>
            </a:r>
            <a:r>
              <a:rPr lang="fr-FR" dirty="0"/>
              <a:t>aux situations de plus en plus dégradées </a:t>
            </a:r>
            <a:r>
              <a:rPr lang="fr-FR" dirty="0" smtClean="0"/>
              <a:t>, ainsi qu’à la montée en charge de la protection de l’enfance</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a:t>T</a:t>
            </a:r>
            <a:r>
              <a:rPr lang="fr-FR" dirty="0" smtClean="0"/>
              <a:t>ravailler </a:t>
            </a:r>
            <a:r>
              <a:rPr lang="fr-FR" dirty="0"/>
              <a:t>très en proximité avec les hôpitaux et les </a:t>
            </a:r>
            <a:r>
              <a:rPr lang="fr-FR" dirty="0" err="1"/>
              <a:t>sf</a:t>
            </a:r>
            <a:r>
              <a:rPr lang="fr-FR" dirty="0"/>
              <a:t> </a:t>
            </a:r>
            <a:r>
              <a:rPr lang="fr-FR" dirty="0" smtClean="0"/>
              <a:t>libérales, et mixer les équipes des CPEF conventionnés en faisant intervenir les SF de PMI</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a:t>U</a:t>
            </a:r>
            <a:r>
              <a:rPr lang="fr-FR" dirty="0" smtClean="0"/>
              <a:t>tiliser </a:t>
            </a:r>
            <a:r>
              <a:rPr lang="fr-FR" dirty="0"/>
              <a:t>l’entretien prénatal précoce comme véritable outil de prévention car peu mis en place en milieu </a:t>
            </a:r>
            <a:r>
              <a:rPr lang="fr-FR" dirty="0" smtClean="0"/>
              <a:t>libéral ou tardivement , et le proposer systématiquement</a:t>
            </a:r>
          </a:p>
          <a:p>
            <a:pPr marL="285750" indent="-285750">
              <a:buFont typeface="Arial" panose="020B0604020202020204" pitchFamily="34" charset="0"/>
              <a:buChar char="•"/>
            </a:pPr>
            <a:endParaRPr lang="fr-FR" dirty="0" smtClean="0"/>
          </a:p>
          <a:p>
            <a:endParaRPr lang="fr-FR" dirty="0"/>
          </a:p>
          <a:p>
            <a:endParaRPr lang="fr-FR" dirty="0" smtClean="0"/>
          </a:p>
          <a:p>
            <a:endParaRPr lang="fr-FR" dirty="0"/>
          </a:p>
        </p:txBody>
      </p:sp>
    </p:spTree>
    <p:extLst>
      <p:ext uri="{BB962C8B-B14F-4D97-AF65-F5344CB8AC3E}">
        <p14:creationId xmlns:p14="http://schemas.microsoft.com/office/powerpoint/2010/main" val="3796831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4438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numéro de diapositive 2"/>
          <p:cNvSpPr>
            <a:spLocks noGrp="1"/>
          </p:cNvSpPr>
          <p:nvPr>
            <p:ph type="sldNum" sz="quarter" idx="12"/>
          </p:nvPr>
        </p:nvSpPr>
        <p:spPr/>
        <p:txBody>
          <a:bodyPr/>
          <a:lstStyle/>
          <a:p>
            <a:fld id="{6C97ACB1-1798-7848-81B9-0961CC2C0BF9}" type="slidenum">
              <a:rPr lang="fr-FR" smtClean="0"/>
              <a:pPr/>
              <a:t>4</a:t>
            </a:fld>
            <a:endParaRPr lang="fr-FR"/>
          </a:p>
        </p:txBody>
      </p:sp>
      <p:sp>
        <p:nvSpPr>
          <p:cNvPr id="2" name="ZoneTexte 1"/>
          <p:cNvSpPr txBox="1"/>
          <p:nvPr/>
        </p:nvSpPr>
        <p:spPr>
          <a:xfrm>
            <a:off x="83127" y="490451"/>
            <a:ext cx="8977745" cy="6186309"/>
          </a:xfrm>
          <a:prstGeom prst="rect">
            <a:avLst/>
          </a:prstGeom>
          <a:noFill/>
        </p:spPr>
        <p:txBody>
          <a:bodyPr wrap="square" rtlCol="0">
            <a:spAutoFit/>
          </a:bodyPr>
          <a:lstStyle/>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Equiper </a:t>
            </a:r>
            <a:r>
              <a:rPr lang="fr-FR" dirty="0"/>
              <a:t>les </a:t>
            </a:r>
            <a:r>
              <a:rPr lang="fr-FR" dirty="0" err="1"/>
              <a:t>sf</a:t>
            </a:r>
            <a:r>
              <a:rPr lang="fr-FR" dirty="0"/>
              <a:t> de matériel (</a:t>
            </a:r>
            <a:r>
              <a:rPr lang="fr-FR" dirty="0" err="1"/>
              <a:t>monitos</a:t>
            </a:r>
            <a:r>
              <a:rPr lang="fr-FR" dirty="0"/>
              <a:t>, </a:t>
            </a:r>
            <a:r>
              <a:rPr lang="fr-FR" dirty="0" err="1"/>
              <a:t>döppler</a:t>
            </a:r>
            <a:r>
              <a:rPr lang="fr-FR" dirty="0"/>
              <a:t> , </a:t>
            </a:r>
            <a:r>
              <a:rPr lang="fr-FR" dirty="0" smtClean="0"/>
              <a:t>CO Tester….)    </a:t>
            </a:r>
          </a:p>
          <a:p>
            <a:r>
              <a:rPr lang="fr-FR" dirty="0" smtClean="0"/>
              <a:t>     pour  </a:t>
            </a:r>
            <a:r>
              <a:rPr lang="fr-FR" dirty="0"/>
              <a:t>permettre une continuité de suivi à </a:t>
            </a:r>
            <a:r>
              <a:rPr lang="fr-FR" dirty="0" smtClean="0"/>
              <a:t>domicile, prévention</a:t>
            </a:r>
          </a:p>
          <a:p>
            <a:r>
              <a:rPr lang="fr-FR" dirty="0" smtClean="0"/>
              <a:t>     tabagisme</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Etre partenaire de la CPAM  pour informer des suivis </a:t>
            </a:r>
            <a:endParaRPr lang="fr-FR" dirty="0" smtClean="0"/>
          </a:p>
          <a:p>
            <a:r>
              <a:rPr lang="fr-FR" dirty="0" smtClean="0"/>
              <a:t>     possibles </a:t>
            </a:r>
            <a:r>
              <a:rPr lang="fr-FR" dirty="0"/>
              <a:t>par les SF PMI lors des réunions proposées </a:t>
            </a:r>
            <a:endParaRPr lang="fr-FR" dirty="0" smtClean="0"/>
          </a:p>
          <a:p>
            <a:r>
              <a:rPr lang="fr-FR" dirty="0" smtClean="0"/>
              <a:t>     aux </a:t>
            </a:r>
            <a:r>
              <a:rPr lang="fr-FR" dirty="0"/>
              <a:t>assurées sociales /</a:t>
            </a:r>
            <a:r>
              <a:rPr lang="fr-FR" dirty="0" smtClean="0"/>
              <a:t>grossesses</a:t>
            </a:r>
          </a:p>
          <a:p>
            <a:endParaRPr lang="fr-FR" dirty="0"/>
          </a:p>
          <a:p>
            <a:endParaRPr lang="fr-FR" dirty="0" smtClean="0"/>
          </a:p>
          <a:p>
            <a:endParaRPr lang="fr-FR" dirty="0"/>
          </a:p>
          <a:p>
            <a:pPr marL="285750" indent="-285750">
              <a:buFont typeface="Arial" panose="020B0604020202020204" pitchFamily="34" charset="0"/>
              <a:buChar char="•"/>
            </a:pPr>
            <a:r>
              <a:rPr lang="fr-FR" dirty="0" smtClean="0"/>
              <a:t>Compenser la difficulté de mettre en place des</a:t>
            </a:r>
          </a:p>
          <a:p>
            <a:r>
              <a:rPr lang="fr-FR" dirty="0"/>
              <a:t> </a:t>
            </a:r>
            <a:r>
              <a:rPr lang="fr-FR" dirty="0" smtClean="0"/>
              <a:t>     consultations sages-femmes par des VAD (secteur montagne)</a:t>
            </a:r>
          </a:p>
          <a:p>
            <a:endParaRPr lang="fr-FR" dirty="0"/>
          </a:p>
          <a:p>
            <a:endParaRPr lang="fr-FR" dirty="0" smtClean="0"/>
          </a:p>
          <a:p>
            <a:endParaRPr lang="fr-FR"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230" y="874059"/>
            <a:ext cx="2384570" cy="20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429" y="4693024"/>
            <a:ext cx="2510629" cy="1770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760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4438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166255" y="568036"/>
            <a:ext cx="8853054" cy="369332"/>
          </a:xfrm>
          <a:prstGeom prst="rect">
            <a:avLst/>
          </a:prstGeom>
          <a:noFill/>
        </p:spPr>
        <p:txBody>
          <a:bodyPr wrap="square" rtlCol="0">
            <a:spAutoFit/>
          </a:bodyPr>
          <a:lstStyle/>
          <a:p>
            <a:pPr lvl="1"/>
            <a:endParaRPr lang="fr-FR" dirty="0"/>
          </a:p>
        </p:txBody>
      </p:sp>
      <p:sp>
        <p:nvSpPr>
          <p:cNvPr id="3" name="Rectangle 2"/>
          <p:cNvSpPr/>
          <p:nvPr/>
        </p:nvSpPr>
        <p:spPr>
          <a:xfrm>
            <a:off x="166255" y="440575"/>
            <a:ext cx="8853054" cy="10341293"/>
          </a:xfrm>
          <a:prstGeom prst="rect">
            <a:avLst/>
          </a:prstGeom>
        </p:spPr>
        <p:txBody>
          <a:bodyPr wrap="square">
            <a:spAutoFit/>
          </a:bodyPr>
          <a:lstStyle/>
          <a:p>
            <a:endParaRPr lang="fr-FR" dirty="0"/>
          </a:p>
          <a:p>
            <a:endParaRPr lang="fr-FR" dirty="0" smtClean="0"/>
          </a:p>
          <a:p>
            <a:pPr marL="285750" indent="-285750">
              <a:buFont typeface="Arial" panose="020B0604020202020204" pitchFamily="34" charset="0"/>
              <a:buChar char="•"/>
            </a:pPr>
            <a:r>
              <a:rPr lang="fr-FR" dirty="0" smtClean="0"/>
              <a:t>mettre </a:t>
            </a:r>
            <a:r>
              <a:rPr lang="fr-FR" dirty="0"/>
              <a:t>en place des actions de prévention dans divers contextes</a:t>
            </a:r>
            <a:r>
              <a:rPr lang="fr-FR" dirty="0" smtClean="0"/>
              <a:t>:</a:t>
            </a:r>
          </a:p>
          <a:p>
            <a:pPr marL="285750" indent="-285750">
              <a:buFont typeface="Arial" panose="020B0604020202020204" pitchFamily="34" charset="0"/>
              <a:buChar char="•"/>
            </a:pPr>
            <a:endParaRPr lang="fr-FR" dirty="0" smtClean="0"/>
          </a:p>
          <a:p>
            <a:pPr marL="742950" lvl="1" indent="-285750">
              <a:buFont typeface="Courier New" panose="02070309020205020404" pitchFamily="49" charset="0"/>
              <a:buChar char="o"/>
            </a:pPr>
            <a:r>
              <a:rPr lang="fr-FR" dirty="0"/>
              <a:t>dans les </a:t>
            </a:r>
            <a:r>
              <a:rPr lang="fr-FR" dirty="0" smtClean="0"/>
              <a:t>Pôles Médicosociaux </a:t>
            </a:r>
          </a:p>
          <a:p>
            <a:r>
              <a:rPr lang="fr-FR" dirty="0" smtClean="0"/>
              <a:t>	    allaitement</a:t>
            </a:r>
            <a:r>
              <a:rPr lang="fr-FR" dirty="0"/>
              <a:t>, préparation naissance, actions conjointes avec des </a:t>
            </a:r>
            <a:r>
              <a:rPr lang="fr-FR" dirty="0" err="1"/>
              <a:t>puers</a:t>
            </a:r>
            <a:r>
              <a:rPr lang="fr-FR" dirty="0" smtClean="0"/>
              <a:t>, consultation </a:t>
            </a:r>
            <a:r>
              <a:rPr lang="fr-FR" smtClean="0"/>
              <a:t>	    d’</a:t>
            </a:r>
            <a:r>
              <a:rPr lang="fr-FR" dirty="0" err="1" smtClean="0"/>
              <a:t>inf</a:t>
            </a:r>
            <a:r>
              <a:rPr lang="fr-FR" dirty="0" smtClean="0"/>
              <a:t>-puer </a:t>
            </a:r>
            <a:r>
              <a:rPr lang="fr-FR" dirty="0"/>
              <a:t>couplées avec les </a:t>
            </a:r>
            <a:r>
              <a:rPr lang="fr-FR" dirty="0" err="1"/>
              <a:t>sf</a:t>
            </a:r>
            <a:r>
              <a:rPr lang="fr-FR" dirty="0" smtClean="0"/>
              <a:t>)</a:t>
            </a:r>
          </a:p>
          <a:p>
            <a:endParaRPr lang="fr-FR" dirty="0"/>
          </a:p>
          <a:p>
            <a:pPr marL="742950" lvl="1" indent="-285750">
              <a:buFont typeface="Courier New" panose="02070309020205020404" pitchFamily="49" charset="0"/>
              <a:buChar char="o"/>
            </a:pPr>
            <a:r>
              <a:rPr lang="fr-FR" dirty="0"/>
              <a:t>	intervenir dans les actions de prévention santé pour les </a:t>
            </a:r>
            <a:r>
              <a:rPr lang="fr-FR" dirty="0" smtClean="0"/>
              <a:t>saisonniers</a:t>
            </a:r>
          </a:p>
          <a:p>
            <a:pPr marL="742950" lvl="1" indent="-285750">
              <a:buFont typeface="Courier New" panose="02070309020205020404" pitchFamily="49" charset="0"/>
              <a:buChar char="o"/>
            </a:pPr>
            <a:endParaRPr lang="fr-FR" dirty="0"/>
          </a:p>
          <a:p>
            <a:pPr marL="742950" lvl="1" indent="-285750">
              <a:buFont typeface="Courier New" panose="02070309020205020404" pitchFamily="49" charset="0"/>
              <a:buChar char="o"/>
            </a:pPr>
            <a:r>
              <a:rPr lang="fr-FR" dirty="0"/>
              <a:t>	intervenir dans les accueils </a:t>
            </a:r>
            <a:r>
              <a:rPr lang="fr-FR" dirty="0" smtClean="0"/>
              <a:t>mères-enfants</a:t>
            </a:r>
            <a:endParaRPr lang="fr-FR" dirty="0"/>
          </a:p>
          <a:p>
            <a:pPr marL="742950" lvl="1" indent="-285750">
              <a:buFont typeface="Courier New" panose="02070309020205020404" pitchFamily="49" charset="0"/>
              <a:buChar char="o"/>
            </a:pPr>
            <a:r>
              <a:rPr lang="fr-FR" dirty="0"/>
              <a:t>	participer à la commission prévention du réseau </a:t>
            </a:r>
            <a:r>
              <a:rPr lang="fr-FR" dirty="0" smtClean="0"/>
              <a:t>périnatal</a:t>
            </a:r>
          </a:p>
          <a:p>
            <a:pPr marL="742950" lvl="1" indent="-285750">
              <a:buFont typeface="Courier New" panose="02070309020205020404" pitchFamily="49" charset="0"/>
              <a:buChar char="o"/>
            </a:pPr>
            <a:endParaRPr lang="fr-FR" dirty="0"/>
          </a:p>
          <a:p>
            <a:pPr lvl="1"/>
            <a:endParaRPr lang="fr-FR" dirty="0" smtClean="0"/>
          </a:p>
          <a:p>
            <a:pPr marL="285750" indent="-285750">
              <a:buFont typeface="Courier New" panose="02070309020205020404" pitchFamily="49" charset="0"/>
              <a:buChar char="o"/>
            </a:pPr>
            <a:endParaRPr lang="fr-FR" dirty="0"/>
          </a:p>
          <a:p>
            <a:pPr marL="285750" indent="-285750">
              <a:buFont typeface="Arial" panose="020B0604020202020204" pitchFamily="34" charset="0"/>
              <a:buChar char="•"/>
            </a:pPr>
            <a:r>
              <a:rPr lang="fr-FR" dirty="0" smtClean="0"/>
              <a:t>Miser sur une action la plus précoce possible auprès des familles par la mise en place de la démarche:</a:t>
            </a:r>
            <a:endParaRPr lang="fr-FR" dirty="0" smtClean="0">
              <a:solidFill>
                <a:srgbClr val="005EB0"/>
              </a:solidFill>
            </a:endParaRPr>
          </a:p>
          <a:p>
            <a:pPr marL="285750" indent="-285750">
              <a:buFont typeface="Courier New" panose="02070309020205020404" pitchFamily="49" charset="0"/>
              <a:buChar char="o"/>
            </a:pPr>
            <a:endParaRPr lang="fr-FR" dirty="0"/>
          </a:p>
          <a:p>
            <a:pPr marL="285750" indent="-285750">
              <a:buFont typeface="Courier New" panose="02070309020205020404" pitchFamily="49" charset="0"/>
              <a:buChar char="o"/>
            </a:pPr>
            <a:endParaRPr lang="fr-FR" dirty="0" smtClean="0"/>
          </a:p>
          <a:p>
            <a:r>
              <a:rPr lang="fr-FR" dirty="0" smtClean="0"/>
              <a:t>	</a:t>
            </a:r>
            <a:r>
              <a:rPr lang="fr-FR" sz="2000" b="1" dirty="0" smtClean="0">
                <a:solidFill>
                  <a:srgbClr val="005EB0"/>
                </a:solidFill>
              </a:rPr>
              <a:t>Petits </a:t>
            </a:r>
            <a:r>
              <a:rPr lang="fr-FR" sz="2000" b="1" dirty="0">
                <a:solidFill>
                  <a:srgbClr val="005EB0"/>
                </a:solidFill>
              </a:rPr>
              <a:t>Pas Grands Pas</a:t>
            </a:r>
            <a:endParaRPr lang="fr-FR" sz="2000" b="1" dirty="0" smtClean="0">
              <a:solidFill>
                <a:srgbClr val="005EB0"/>
              </a:solidFill>
            </a:endParaRPr>
          </a:p>
          <a:p>
            <a:pPr marL="285750" indent="-285750">
              <a:buFont typeface="Courier New" panose="02070309020205020404" pitchFamily="49" charset="0"/>
              <a:buChar char="o"/>
            </a:pPr>
            <a:endParaRPr lang="fr-FR" dirty="0"/>
          </a:p>
          <a:p>
            <a:pPr marL="285750" indent="-285750">
              <a:buFont typeface="Courier New" panose="02070309020205020404" pitchFamily="49" charset="0"/>
              <a:buChar char="o"/>
            </a:pPr>
            <a:endParaRPr lang="fr-FR" dirty="0" smtClean="0"/>
          </a:p>
          <a:p>
            <a:pPr marL="285750" indent="-285750">
              <a:buFont typeface="Courier New" panose="02070309020205020404" pitchFamily="49" charset="0"/>
              <a:buChar char="o"/>
            </a:pPr>
            <a:endParaRPr lang="fr-FR" dirty="0"/>
          </a:p>
          <a:p>
            <a:pPr marL="285750" indent="-285750">
              <a:buFont typeface="Courier New" panose="02070309020205020404" pitchFamily="49" charset="0"/>
              <a:buChar char="o"/>
            </a:pPr>
            <a:endParaRPr lang="fr-FR" dirty="0" smtClean="0"/>
          </a:p>
          <a:p>
            <a:pPr marL="285750" indent="-285750">
              <a:buFont typeface="Courier New" panose="02070309020205020404" pitchFamily="49" charset="0"/>
              <a:buChar char="o"/>
            </a:pPr>
            <a:endParaRPr lang="fr-FR" dirty="0"/>
          </a:p>
          <a:p>
            <a:pPr marL="285750" indent="-285750">
              <a:buFont typeface="Courier New" panose="02070309020205020404" pitchFamily="49" charset="0"/>
              <a:buChar char="o"/>
            </a:pPr>
            <a:endParaRPr lang="fr-FR" dirty="0" smtClean="0"/>
          </a:p>
          <a:p>
            <a:pPr marL="285750" indent="-285750">
              <a:buFont typeface="Courier New" panose="02070309020205020404" pitchFamily="49" charset="0"/>
              <a:buChar char="o"/>
            </a:pPr>
            <a:endParaRPr lang="fr-FR" dirty="0"/>
          </a:p>
          <a:p>
            <a:pPr marL="285750" indent="-285750">
              <a:buFont typeface="Courier New" panose="02070309020205020404" pitchFamily="49" charset="0"/>
              <a:buChar char="o"/>
            </a:pPr>
            <a:endParaRPr lang="fr-FR" dirty="0" smtClean="0"/>
          </a:p>
          <a:p>
            <a:pPr marL="285750" indent="-285750">
              <a:buFont typeface="Courier New" panose="02070309020205020404" pitchFamily="49" charset="0"/>
              <a:buChar char="o"/>
            </a:pPr>
            <a:endParaRPr lang="fr-FR" dirty="0"/>
          </a:p>
          <a:p>
            <a:pPr marL="285750" indent="-285750">
              <a:buFont typeface="Courier New" panose="02070309020205020404" pitchFamily="49" charset="0"/>
              <a:buChar char="o"/>
            </a:pPr>
            <a:endParaRPr lang="fr-FR" dirty="0" smtClean="0"/>
          </a:p>
          <a:p>
            <a:pPr marL="285750" indent="-285750">
              <a:buFont typeface="Courier New" panose="02070309020205020404" pitchFamily="49" charset="0"/>
              <a:buChar char="o"/>
            </a:pPr>
            <a:endParaRPr lang="fr-FR" dirty="0"/>
          </a:p>
          <a:p>
            <a:pPr marL="285750" indent="-285750">
              <a:buFont typeface="Courier New" panose="02070309020205020404" pitchFamily="49" charset="0"/>
              <a:buChar char="o"/>
            </a:pPr>
            <a:endParaRPr lang="fr-FR" dirty="0" smtClean="0"/>
          </a:p>
          <a:p>
            <a:pPr marL="285750" indent="-285750">
              <a:buFont typeface="Courier New" panose="02070309020205020404" pitchFamily="49" charset="0"/>
              <a:buChar char="o"/>
            </a:pPr>
            <a:endParaRPr lang="fr-FR" dirty="0"/>
          </a:p>
          <a:p>
            <a:pPr marL="285750" indent="-285750">
              <a:buFont typeface="Courier New" panose="02070309020205020404" pitchFamily="49" charset="0"/>
              <a:buChar char="o"/>
            </a:pPr>
            <a:endParaRPr lang="fr-FR" dirty="0" smtClean="0"/>
          </a:p>
          <a:p>
            <a:pPr marL="285750" indent="-285750">
              <a:buFont typeface="Courier New" panose="02070309020205020404" pitchFamily="49" charset="0"/>
              <a:buChar char="o"/>
            </a:pPr>
            <a:endParaRPr lang="fr-FR" dirty="0"/>
          </a:p>
          <a:p>
            <a:pPr marL="285750" indent="-285750">
              <a:buFont typeface="Courier New" panose="02070309020205020404" pitchFamily="49" charset="0"/>
              <a:buChar char="o"/>
            </a:pPr>
            <a:endParaRPr lang="fr-FR" dirty="0" smtClean="0"/>
          </a:p>
          <a:p>
            <a:endParaRPr lang="fr-FR"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513" y="5257799"/>
            <a:ext cx="2466975" cy="1506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6139" y="5233511"/>
            <a:ext cx="2707556" cy="153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006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37160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5400" b="1" dirty="0"/>
          </a:p>
        </p:txBody>
      </p:sp>
      <p:sp>
        <p:nvSpPr>
          <p:cNvPr id="2" name="ZoneTexte 1"/>
          <p:cNvSpPr txBox="1"/>
          <p:nvPr/>
        </p:nvSpPr>
        <p:spPr>
          <a:xfrm>
            <a:off x="-33122" y="66154"/>
            <a:ext cx="8920976" cy="938719"/>
          </a:xfrm>
          <a:prstGeom prst="rect">
            <a:avLst/>
          </a:prstGeom>
          <a:noFill/>
        </p:spPr>
        <p:txBody>
          <a:bodyPr wrap="square" rtlCol="0">
            <a:spAutoFit/>
          </a:bodyPr>
          <a:lstStyle/>
          <a:p>
            <a:pPr lvl="0" defTabSz="914400">
              <a:spcBef>
                <a:spcPts val="600"/>
              </a:spcBef>
              <a:buClr>
                <a:srgbClr val="3891A7"/>
              </a:buClr>
              <a:buSzPct val="70000"/>
            </a:pPr>
            <a:endParaRPr lang="fr-FR" sz="2200" b="1" dirty="0" smtClean="0">
              <a:solidFill>
                <a:prstClr val="black"/>
              </a:solidFill>
              <a:latin typeface="Cambria" pitchFamily="18" charset="0"/>
            </a:endParaRPr>
          </a:p>
          <a:p>
            <a:pPr lvl="0" defTabSz="914400">
              <a:spcBef>
                <a:spcPts val="600"/>
              </a:spcBef>
              <a:buClr>
                <a:srgbClr val="3891A7"/>
              </a:buClr>
              <a:buSzPct val="70000"/>
            </a:pPr>
            <a:r>
              <a:rPr lang="fr-FR" sz="2200" b="1" dirty="0" smtClean="0">
                <a:solidFill>
                  <a:prstClr val="black"/>
                </a:solidFill>
                <a:latin typeface="Cambria" pitchFamily="18" charset="0"/>
              </a:rPr>
              <a:t>   </a:t>
            </a:r>
            <a:r>
              <a:rPr lang="fr-FR" sz="2800" b="1" dirty="0" smtClean="0">
                <a:solidFill>
                  <a:schemeClr val="bg1"/>
                </a:solidFill>
                <a:latin typeface="Calibri" panose="020F0502020204030204" pitchFamily="34" charset="0"/>
              </a:rPr>
              <a:t>Petits Pas Grands Pas et plan de lutte contre la pauvreté</a:t>
            </a:r>
            <a:endParaRPr lang="fr-FR" sz="2800" b="1" dirty="0">
              <a:solidFill>
                <a:schemeClr val="bg1"/>
              </a:solidFill>
              <a:latin typeface="Calibri" panose="020F0502020204030204" pitchFamily="34" charset="0"/>
            </a:endParaRPr>
          </a:p>
        </p:txBody>
      </p:sp>
      <p:sp>
        <p:nvSpPr>
          <p:cNvPr id="9" name="Espace réservé du numéro de diapositive 8"/>
          <p:cNvSpPr>
            <a:spLocks noGrp="1"/>
          </p:cNvSpPr>
          <p:nvPr>
            <p:ph type="sldNum" sz="quarter" idx="12"/>
          </p:nvPr>
        </p:nvSpPr>
        <p:spPr/>
        <p:txBody>
          <a:bodyPr/>
          <a:lstStyle/>
          <a:p>
            <a:fld id="{6C97ACB1-1798-7848-81B9-0961CC2C0BF9}" type="slidenum">
              <a:rPr lang="fr-FR" smtClean="0"/>
              <a:pPr/>
              <a:t>6</a:t>
            </a:fld>
            <a:endParaRPr lang="fr-FR"/>
          </a:p>
        </p:txBody>
      </p:sp>
      <p:sp>
        <p:nvSpPr>
          <p:cNvPr id="3" name="ZoneTexte 2"/>
          <p:cNvSpPr txBox="1"/>
          <p:nvPr/>
        </p:nvSpPr>
        <p:spPr>
          <a:xfrm>
            <a:off x="232756" y="1596044"/>
            <a:ext cx="8587048" cy="5632311"/>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Plan pauvreté: c’est la réunion de tous les acteurs pour juguler la pauvreté, pour mettre en place des dispositifs permettant de réduire les inégalités de territoires</a:t>
            </a:r>
          </a:p>
          <a:p>
            <a:endParaRPr lang="fr-FR" dirty="0" smtClean="0"/>
          </a:p>
          <a:p>
            <a:pPr marL="285750" indent="-285750">
              <a:buFont typeface="Arial" panose="020B0604020202020204" pitchFamily="34" charset="0"/>
              <a:buChar char="•"/>
            </a:pPr>
            <a:r>
              <a:rPr lang="fr-FR" dirty="0" smtClean="0"/>
              <a:t>Constats:</a:t>
            </a:r>
          </a:p>
          <a:p>
            <a:r>
              <a:rPr lang="fr-FR" dirty="0" smtClean="0"/>
              <a:t>	En France ,taux de pauvreté important 14% (AURA: 12%, </a:t>
            </a:r>
            <a:r>
              <a:rPr lang="fr-FR" dirty="0" err="1" smtClean="0"/>
              <a:t>Hte</a:t>
            </a:r>
            <a:r>
              <a:rPr lang="fr-FR" dirty="0" smtClean="0"/>
              <a:t> Savoie 9,5%)</a:t>
            </a:r>
          </a:p>
          <a:p>
            <a:r>
              <a:rPr lang="fr-FR" dirty="0" smtClean="0"/>
              <a:t>	3 millions d’enfants pauvres</a:t>
            </a:r>
          </a:p>
          <a:p>
            <a:endParaRPr lang="fr-FR" dirty="0"/>
          </a:p>
          <a:p>
            <a:pPr marL="285750" indent="-285750">
              <a:buFont typeface="Arial" panose="020B0604020202020204" pitchFamily="34" charset="0"/>
              <a:buChar char="•"/>
            </a:pPr>
            <a:r>
              <a:rPr lang="fr-FR" dirty="0" smtClean="0"/>
              <a:t>Conséquences: </a:t>
            </a:r>
          </a:p>
          <a:p>
            <a:r>
              <a:rPr lang="fr-FR" dirty="0" smtClean="0"/>
              <a:t>	Effets sur l’alimentation,  la santé bucco dentaire, l’obésité , le langage..</a:t>
            </a:r>
          </a:p>
          <a:p>
            <a:endParaRPr lang="fr-FR" dirty="0"/>
          </a:p>
          <a:p>
            <a:r>
              <a:rPr lang="fr-FR" dirty="0" smtClean="0"/>
              <a:t>	</a:t>
            </a:r>
            <a:r>
              <a:rPr lang="fr-FR" dirty="0" err="1" smtClean="0"/>
              <a:t>ex:Résultats</a:t>
            </a:r>
            <a:r>
              <a:rPr lang="fr-FR" dirty="0" smtClean="0"/>
              <a:t> de l’enquête périnatale 2016 (suivis grossesse, poids de naissance, 	tabagisme…)</a:t>
            </a:r>
          </a:p>
          <a:p>
            <a:endParaRPr lang="fr-FR" dirty="0"/>
          </a:p>
          <a:p>
            <a:pPr marL="285750" indent="-285750">
              <a:buFont typeface="Arial" panose="020B0604020202020204" pitchFamily="34" charset="0"/>
              <a:buChar char="•"/>
            </a:pPr>
            <a:r>
              <a:rPr lang="fr-FR" dirty="0" smtClean="0"/>
              <a:t>Mise en place de groupes de travail sur la région (santé notamment)</a:t>
            </a:r>
          </a:p>
          <a:p>
            <a:r>
              <a:rPr lang="fr-FR" dirty="0"/>
              <a:t>	</a:t>
            </a:r>
            <a:r>
              <a:rPr lang="fr-FR" dirty="0" smtClean="0"/>
              <a:t>objectifs: </a:t>
            </a:r>
          </a:p>
          <a:p>
            <a:pPr marL="1200150" lvl="2" indent="-285750">
              <a:buFont typeface="Courier New" panose="02070309020205020404" pitchFamily="49" charset="0"/>
              <a:buChar char="o"/>
            </a:pPr>
            <a:r>
              <a:rPr lang="fr-FR" dirty="0" smtClean="0"/>
              <a:t>	renforcer le rôle de la PMI, « aller-vers »</a:t>
            </a:r>
          </a:p>
          <a:p>
            <a:pPr marL="1200150" lvl="2" indent="-285750">
              <a:buFont typeface="Courier New" panose="02070309020205020404" pitchFamily="49" charset="0"/>
              <a:buChar char="o"/>
            </a:pPr>
            <a:r>
              <a:rPr lang="fr-FR" dirty="0" smtClean="0"/>
              <a:t>	renforcer la coordination PMI, libéraux, Education nationale</a:t>
            </a:r>
          </a:p>
          <a:p>
            <a:pPr marL="1200150" lvl="2" indent="-285750">
              <a:buFont typeface="Courier New" panose="02070309020205020404" pitchFamily="49" charset="0"/>
              <a:buChar char="o"/>
            </a:pPr>
            <a:r>
              <a:rPr lang="fr-FR" dirty="0" smtClean="0"/>
              <a:t>	permettre l’accès aux soins bucco dentaires</a:t>
            </a:r>
          </a:p>
          <a:p>
            <a:r>
              <a:rPr lang="fr-FR" dirty="0"/>
              <a:t>	</a:t>
            </a:r>
            <a:r>
              <a:rPr lang="fr-FR" dirty="0" smtClean="0"/>
              <a:t>	</a:t>
            </a:r>
          </a:p>
          <a:p>
            <a:r>
              <a:rPr lang="fr-FR" dirty="0"/>
              <a:t>	</a:t>
            </a:r>
          </a:p>
        </p:txBody>
      </p:sp>
    </p:spTree>
    <p:extLst>
      <p:ext uri="{BB962C8B-B14F-4D97-AF65-F5344CB8AC3E}">
        <p14:creationId xmlns:p14="http://schemas.microsoft.com/office/powerpoint/2010/main" val="915573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4438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166255" y="568036"/>
            <a:ext cx="8853054" cy="369332"/>
          </a:xfrm>
          <a:prstGeom prst="rect">
            <a:avLst/>
          </a:prstGeom>
          <a:noFill/>
        </p:spPr>
        <p:txBody>
          <a:bodyPr wrap="square" rtlCol="0">
            <a:spAutoFit/>
          </a:bodyPr>
          <a:lstStyle/>
          <a:p>
            <a:pPr lvl="1"/>
            <a:endParaRPr lang="fr-FR" dirty="0"/>
          </a:p>
        </p:txBody>
      </p:sp>
      <p:sp>
        <p:nvSpPr>
          <p:cNvPr id="5" name="ZoneTexte 4"/>
          <p:cNvSpPr txBox="1"/>
          <p:nvPr/>
        </p:nvSpPr>
        <p:spPr>
          <a:xfrm>
            <a:off x="166256" y="905102"/>
            <a:ext cx="8888098" cy="369332"/>
          </a:xfrm>
          <a:prstGeom prst="rect">
            <a:avLst/>
          </a:prstGeom>
          <a:noFill/>
        </p:spPr>
        <p:txBody>
          <a:bodyPr wrap="square" rtlCol="0">
            <a:spAutoFit/>
          </a:bodyPr>
          <a:lstStyle/>
          <a:p>
            <a:endParaRPr lang="fr-FR" dirty="0"/>
          </a:p>
        </p:txBody>
      </p:sp>
      <p:sp>
        <p:nvSpPr>
          <p:cNvPr id="6" name="Rectangle 5"/>
          <p:cNvSpPr/>
          <p:nvPr/>
        </p:nvSpPr>
        <p:spPr>
          <a:xfrm>
            <a:off x="166255" y="752702"/>
            <a:ext cx="8853054" cy="2585323"/>
          </a:xfrm>
          <a:prstGeom prst="rect">
            <a:avLst/>
          </a:prstGeom>
        </p:spPr>
        <p:txBody>
          <a:bodyPr wrap="square">
            <a:spAutoFit/>
          </a:bodyPr>
          <a:lstStyle/>
          <a:p>
            <a:r>
              <a:rPr lang="fr-FR" dirty="0" smtClean="0"/>
              <a:t>        Actions </a:t>
            </a:r>
            <a:r>
              <a:rPr lang="fr-FR" dirty="0"/>
              <a:t>qui en découlent</a:t>
            </a:r>
            <a:r>
              <a:rPr lang="fr-FR" dirty="0" smtClean="0"/>
              <a:t>:</a:t>
            </a:r>
          </a:p>
          <a:p>
            <a:endParaRPr lang="fr-FR" dirty="0"/>
          </a:p>
          <a:p>
            <a:pPr marL="742950" lvl="1" indent="-285750">
              <a:buFont typeface="Courier New" panose="02070309020205020404" pitchFamily="49" charset="0"/>
              <a:buChar char="o"/>
            </a:pPr>
            <a:r>
              <a:rPr lang="fr-FR" dirty="0" smtClean="0">
                <a:solidFill>
                  <a:srgbClr val="005EB0"/>
                </a:solidFill>
              </a:rPr>
              <a:t>mettre </a:t>
            </a:r>
            <a:r>
              <a:rPr lang="fr-FR" dirty="0">
                <a:solidFill>
                  <a:srgbClr val="005EB0"/>
                </a:solidFill>
              </a:rPr>
              <a:t>en place un accompagnement  social et médical renforcé pour certaines 		femmes et nourrissons en s’appuyant sur les savoirs faire de la </a:t>
            </a:r>
            <a:r>
              <a:rPr lang="fr-FR" dirty="0" smtClean="0">
                <a:solidFill>
                  <a:srgbClr val="005EB0"/>
                </a:solidFill>
              </a:rPr>
              <a:t>PMI</a:t>
            </a:r>
          </a:p>
          <a:p>
            <a:endParaRPr lang="fr-FR" dirty="0"/>
          </a:p>
          <a:p>
            <a:pPr marL="742950" lvl="1" indent="-285750">
              <a:buFont typeface="Courier New" panose="02070309020205020404" pitchFamily="49" charset="0"/>
              <a:buChar char="o"/>
            </a:pPr>
            <a:r>
              <a:rPr lang="fr-FR" dirty="0" smtClean="0"/>
              <a:t>alléger </a:t>
            </a:r>
            <a:r>
              <a:rPr lang="fr-FR" dirty="0"/>
              <a:t>les tâches administratives de la PMI </a:t>
            </a:r>
            <a:endParaRPr lang="fr-FR" dirty="0" smtClean="0"/>
          </a:p>
          <a:p>
            <a:endParaRPr lang="fr-FR" dirty="0"/>
          </a:p>
          <a:p>
            <a:pPr marL="742950" lvl="1" indent="-285750">
              <a:buFont typeface="Courier New" panose="02070309020205020404" pitchFamily="49" charset="0"/>
              <a:buChar char="o"/>
            </a:pPr>
            <a:r>
              <a:rPr lang="fr-FR" dirty="0" smtClean="0"/>
              <a:t>mettre </a:t>
            </a:r>
            <a:r>
              <a:rPr lang="fr-FR" dirty="0"/>
              <a:t>en place un engagement CPAM sur la prise en charge d’actes de </a:t>
            </a:r>
            <a:r>
              <a:rPr lang="fr-FR" dirty="0" smtClean="0"/>
              <a:t>prévention </a:t>
            </a:r>
            <a:r>
              <a:rPr lang="fr-FR" dirty="0"/>
              <a:t>en milieu scolaire</a:t>
            </a:r>
          </a:p>
        </p:txBody>
      </p:sp>
    </p:spTree>
    <p:extLst>
      <p:ext uri="{BB962C8B-B14F-4D97-AF65-F5344CB8AC3E}">
        <p14:creationId xmlns:p14="http://schemas.microsoft.com/office/powerpoint/2010/main" val="42268066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4438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166255" y="568036"/>
            <a:ext cx="8853054" cy="369332"/>
          </a:xfrm>
          <a:prstGeom prst="rect">
            <a:avLst/>
          </a:prstGeom>
          <a:noFill/>
        </p:spPr>
        <p:txBody>
          <a:bodyPr wrap="square" rtlCol="0">
            <a:spAutoFit/>
          </a:bodyPr>
          <a:lstStyle/>
          <a:p>
            <a:pPr lvl="1"/>
            <a:endParaRPr lang="fr-FR" dirty="0"/>
          </a:p>
        </p:txBody>
      </p:sp>
      <p:sp>
        <p:nvSpPr>
          <p:cNvPr id="5" name="ZoneTexte 4"/>
          <p:cNvSpPr txBox="1"/>
          <p:nvPr/>
        </p:nvSpPr>
        <p:spPr>
          <a:xfrm>
            <a:off x="166255" y="568036"/>
            <a:ext cx="8977745" cy="6186309"/>
          </a:xfrm>
          <a:prstGeom prst="rect">
            <a:avLst/>
          </a:prstGeom>
          <a:noFill/>
        </p:spPr>
        <p:txBody>
          <a:bodyPr wrap="square" rtlCol="0">
            <a:spAutoFit/>
          </a:bodyPr>
          <a:lstStyle/>
          <a:p>
            <a:r>
              <a:rPr lang="fr-FR" dirty="0" smtClean="0"/>
              <a:t>Pourquoi PPGP peut être considéré comme un des outils de ce plan?</a:t>
            </a:r>
          </a:p>
          <a:p>
            <a:endParaRPr lang="fr-FR" dirty="0"/>
          </a:p>
          <a:p>
            <a:pPr marL="285750" indent="-285750">
              <a:buFont typeface="Arial" panose="020B0604020202020204" pitchFamily="34" charset="0"/>
              <a:buChar char="•"/>
            </a:pPr>
            <a:r>
              <a:rPr lang="fr-FR" dirty="0"/>
              <a:t>P</a:t>
            </a:r>
            <a:r>
              <a:rPr lang="fr-FR" dirty="0" smtClean="0"/>
              <a:t>rojet </a:t>
            </a:r>
            <a:r>
              <a:rPr lang="fr-FR" dirty="0" err="1" smtClean="0"/>
              <a:t>dvpé</a:t>
            </a:r>
            <a:r>
              <a:rPr lang="fr-FR" dirty="0" smtClean="0"/>
              <a:t> par l’ANISS et l’Université de Québec pour renforcer la capacité des services de PMI à lutter contre l’effet des inégalités sociales sur les familles et les jeunes enfants</a:t>
            </a:r>
          </a:p>
          <a:p>
            <a:endParaRPr lang="fr-FR" dirty="0"/>
          </a:p>
          <a:p>
            <a:pPr marL="285750" indent="-285750">
              <a:buFont typeface="Arial" panose="020B0604020202020204" pitchFamily="34" charset="0"/>
              <a:buChar char="•"/>
            </a:pPr>
            <a:r>
              <a:rPr lang="fr-FR" dirty="0" smtClean="0"/>
              <a:t>La démarche comporte:</a:t>
            </a:r>
          </a:p>
          <a:p>
            <a:pPr marL="285750" indent="-285750">
              <a:buFont typeface="Arial" panose="020B0604020202020204" pitchFamily="34" charset="0"/>
              <a:buChar char="•"/>
            </a:pPr>
            <a:endParaRPr lang="fr-FR" dirty="0" smtClean="0"/>
          </a:p>
          <a:p>
            <a:pPr marL="742950" lvl="1" indent="-285750">
              <a:buFont typeface="Courier New" panose="02070309020205020404" pitchFamily="49" charset="0"/>
              <a:buChar char="o"/>
            </a:pPr>
            <a:r>
              <a:rPr lang="fr-FR" dirty="0" smtClean="0">
                <a:solidFill>
                  <a:srgbClr val="005EB0"/>
                </a:solidFill>
              </a:rPr>
              <a:t>un point sur l’existant: analyse de l’adéquation entre besoins usagers et services offerts en prenant en cpte les enjeux liés aux inégalités sociales</a:t>
            </a:r>
          </a:p>
          <a:p>
            <a:pPr marL="742950" lvl="1" indent="-285750">
              <a:buFont typeface="Courier New" panose="02070309020205020404" pitchFamily="49" charset="0"/>
              <a:buChar char="o"/>
            </a:pPr>
            <a:r>
              <a:rPr lang="fr-FR" dirty="0" smtClean="0">
                <a:solidFill>
                  <a:schemeClr val="accent2">
                    <a:lumMod val="75000"/>
                  </a:schemeClr>
                </a:solidFill>
              </a:rPr>
              <a:t>une définition des indicateurs d’évaluation de l’implantation de la démarche sur le territoire</a:t>
            </a:r>
          </a:p>
          <a:p>
            <a:pPr marL="742950" lvl="1" indent="-285750">
              <a:buFont typeface="Courier New" panose="02070309020205020404" pitchFamily="49" charset="0"/>
              <a:buChar char="o"/>
            </a:pPr>
            <a:r>
              <a:rPr lang="fr-FR" dirty="0" smtClean="0">
                <a:solidFill>
                  <a:srgbClr val="FFC000"/>
                </a:solidFill>
              </a:rPr>
              <a:t>Une amélioration de la communication avec les familles (écrite, par sms, par des outils de contact téléphoniques)</a:t>
            </a:r>
          </a:p>
          <a:p>
            <a:pPr marL="742950" lvl="1" indent="-285750">
              <a:buFont typeface="Courier New" panose="02070309020205020404" pitchFamily="49" charset="0"/>
              <a:buChar char="o"/>
            </a:pPr>
            <a:r>
              <a:rPr lang="fr-FR" dirty="0" smtClean="0">
                <a:solidFill>
                  <a:srgbClr val="00B050"/>
                </a:solidFill>
              </a:rPr>
              <a:t>une proposition de services adaptés</a:t>
            </a:r>
          </a:p>
          <a:p>
            <a:pPr marL="742950" lvl="1" indent="-285750">
              <a:buFont typeface="Courier New" panose="02070309020205020404" pitchFamily="49" charset="0"/>
              <a:buChar char="o"/>
            </a:pPr>
            <a:r>
              <a:rPr lang="fr-FR" dirty="0" smtClean="0">
                <a:solidFill>
                  <a:srgbClr val="FF0000"/>
                </a:solidFill>
              </a:rPr>
              <a:t>la formation des professionnels à la notion de stress parental qui permet de </a:t>
            </a:r>
          </a:p>
          <a:p>
            <a:r>
              <a:rPr lang="fr-FR" dirty="0">
                <a:solidFill>
                  <a:srgbClr val="FF0000"/>
                </a:solidFill>
              </a:rPr>
              <a:t>	</a:t>
            </a:r>
            <a:r>
              <a:rPr lang="fr-FR" dirty="0" smtClean="0">
                <a:solidFill>
                  <a:srgbClr val="FF0000"/>
                </a:solidFill>
              </a:rPr>
              <a:t>     développer un langage partagé entre pros, de mettre en place des projets collectifs de 	     service</a:t>
            </a:r>
          </a:p>
          <a:p>
            <a:pPr marL="742950" lvl="1" indent="-285750">
              <a:buFont typeface="Courier New" panose="02070309020205020404" pitchFamily="49" charset="0"/>
              <a:buChar char="o"/>
            </a:pPr>
            <a:r>
              <a:rPr lang="fr-FR" dirty="0" smtClean="0">
                <a:solidFill>
                  <a:schemeClr val="accent4">
                    <a:lumMod val="75000"/>
                  </a:schemeClr>
                </a:solidFill>
              </a:rPr>
              <a:t>une formation « visite à domicile et attachement » permettant de renforcer les pratiques et s’appuyant sur des outils à utiliser avec les familles</a:t>
            </a:r>
          </a:p>
          <a:p>
            <a:endParaRPr lang="fr-FR" dirty="0">
              <a:solidFill>
                <a:schemeClr val="accent4">
                  <a:lumMod val="75000"/>
                </a:schemeClr>
              </a:solidFill>
            </a:endParaRPr>
          </a:p>
          <a:p>
            <a:endParaRPr lang="fr-FR" dirty="0" smtClean="0"/>
          </a:p>
          <a:p>
            <a:endParaRPr lang="fr-FR" dirty="0"/>
          </a:p>
        </p:txBody>
      </p:sp>
    </p:spTree>
    <p:extLst>
      <p:ext uri="{BB962C8B-B14F-4D97-AF65-F5344CB8AC3E}">
        <p14:creationId xmlns:p14="http://schemas.microsoft.com/office/powerpoint/2010/main" val="4133927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44380"/>
          </a:xfrm>
          <a:prstGeom prst="rect">
            <a:avLst/>
          </a:prstGeom>
          <a:solidFill>
            <a:srgbClr val="005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166255" y="568036"/>
            <a:ext cx="8853054" cy="369332"/>
          </a:xfrm>
          <a:prstGeom prst="rect">
            <a:avLst/>
          </a:prstGeom>
          <a:noFill/>
        </p:spPr>
        <p:txBody>
          <a:bodyPr wrap="square" rtlCol="0">
            <a:spAutoFit/>
          </a:bodyPr>
          <a:lstStyle/>
          <a:p>
            <a:pPr lvl="1"/>
            <a:endParaRPr lang="fr-FR" dirty="0"/>
          </a:p>
        </p:txBody>
      </p:sp>
      <p:sp>
        <p:nvSpPr>
          <p:cNvPr id="3" name="ZoneTexte 2"/>
          <p:cNvSpPr txBox="1"/>
          <p:nvPr/>
        </p:nvSpPr>
        <p:spPr>
          <a:xfrm>
            <a:off x="166255" y="568036"/>
            <a:ext cx="8778240" cy="5632311"/>
          </a:xfrm>
          <a:prstGeom prst="rect">
            <a:avLst/>
          </a:prstGeom>
          <a:noFill/>
        </p:spPr>
        <p:txBody>
          <a:bodyPr wrap="square" rtlCol="0">
            <a:spAutoFit/>
          </a:bodyPr>
          <a:lstStyle/>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La mise en œuvre se fait au travers des suivis à domicile (sages-femmes, puéricultrices) :</a:t>
            </a:r>
          </a:p>
          <a:p>
            <a:r>
              <a:rPr lang="fr-FR" dirty="0"/>
              <a:t>	</a:t>
            </a:r>
            <a:r>
              <a:rPr lang="fr-FR" dirty="0" smtClean="0"/>
              <a:t>-de la période prénatale </a:t>
            </a:r>
          </a:p>
          <a:p>
            <a:r>
              <a:rPr lang="fr-FR" dirty="0"/>
              <a:t>	</a:t>
            </a:r>
            <a:r>
              <a:rPr lang="fr-FR" dirty="0" smtClean="0"/>
              <a:t>-aux  6 mois de l’enfant avec le même intervenant</a:t>
            </a:r>
          </a:p>
          <a:p>
            <a:r>
              <a:rPr lang="fr-FR" dirty="0" smtClean="0"/>
              <a:t>	-réalisés au moins à 6 reprises</a:t>
            </a:r>
          </a:p>
          <a:p>
            <a:r>
              <a:rPr lang="fr-FR" dirty="0"/>
              <a:t>	</a:t>
            </a:r>
            <a:r>
              <a:rPr lang="fr-FR" dirty="0" smtClean="0"/>
              <a:t>-en utilisant les  outils vus en formation</a:t>
            </a:r>
          </a:p>
          <a:p>
            <a:r>
              <a:rPr lang="fr-FR" dirty="0" smtClean="0"/>
              <a:t>	-avec une supervision des acteurs </a:t>
            </a:r>
          </a:p>
          <a:p>
            <a:endParaRPr lang="fr-FR" dirty="0"/>
          </a:p>
          <a:p>
            <a:endParaRPr lang="fr-FR" dirty="0" smtClean="0"/>
          </a:p>
          <a:p>
            <a:pPr algn="ctr"/>
            <a:r>
              <a:rPr lang="fr-FR" dirty="0" smtClean="0"/>
              <a:t>Cette démarche permet de faire un lien entre le pré et le post –natal et de tisser des liens étroits entre les intervenants des différentes périodes d’accompagnement</a:t>
            </a:r>
            <a:r>
              <a:rPr lang="fr-FR" dirty="0"/>
              <a:t> </a:t>
            </a:r>
            <a:r>
              <a:rPr lang="fr-FR" dirty="0" smtClean="0"/>
              <a:t>et de trouver avec la femme, les solutions qui lui correspondent le mieux,</a:t>
            </a:r>
          </a:p>
          <a:p>
            <a:pPr algn="ctr"/>
            <a:endParaRPr lang="fr-FR" dirty="0"/>
          </a:p>
          <a:p>
            <a:pPr algn="ctr"/>
            <a:endParaRPr lang="fr-FR" dirty="0" smtClean="0"/>
          </a:p>
          <a:p>
            <a:endParaRPr lang="fr-FR" dirty="0"/>
          </a:p>
          <a:p>
            <a:endParaRPr lang="fr-FR" dirty="0"/>
          </a:p>
        </p:txBody>
      </p:sp>
    </p:spTree>
    <p:extLst>
      <p:ext uri="{BB962C8B-B14F-4D97-AF65-F5344CB8AC3E}">
        <p14:creationId xmlns:p14="http://schemas.microsoft.com/office/powerpoint/2010/main" val="4138740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ele PPT Action Sociale et Solidarit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modele PPT Action Sociale et Solidarite</Template>
  <TotalTime>807</TotalTime>
  <Words>2072</Words>
  <Application>Microsoft Office PowerPoint</Application>
  <PresentationFormat>Affichage à l'écran (4:3)</PresentationFormat>
  <Paragraphs>294</Paragraphs>
  <Slides>29</Slides>
  <Notes>19</Notes>
  <HiddenSlides>0</HiddenSlides>
  <MMClips>0</MMClips>
  <ScaleCrop>false</ScaleCrop>
  <HeadingPairs>
    <vt:vector size="4" baseType="variant">
      <vt:variant>
        <vt:lpstr>Thème</vt:lpstr>
      </vt:variant>
      <vt:variant>
        <vt:i4>1</vt:i4>
      </vt:variant>
      <vt:variant>
        <vt:lpstr>Titres des diapositives</vt:lpstr>
      </vt:variant>
      <vt:variant>
        <vt:i4>29</vt:i4>
      </vt:variant>
    </vt:vector>
  </HeadingPairs>
  <TitlesOfParts>
    <vt:vector size="30" baseType="lpstr">
      <vt:lpstr>modele PPT Action Sociale et Solidarite</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CG74</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principal du document</dc:title>
  <dc:creator>lacassiedeagne</dc:creator>
  <cp:lastModifiedBy>LACASSIE-DECHOSAL Agnes</cp:lastModifiedBy>
  <cp:revision>63</cp:revision>
  <cp:lastPrinted>2015-09-07T07:07:03Z</cp:lastPrinted>
  <dcterms:created xsi:type="dcterms:W3CDTF">2015-10-06T10:55:58Z</dcterms:created>
  <dcterms:modified xsi:type="dcterms:W3CDTF">2019-06-03T14:42:21Z</dcterms:modified>
</cp:coreProperties>
</file>