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3"/>
  </p:notesMasterIdLst>
  <p:sldIdLst>
    <p:sldId id="256" r:id="rId2"/>
    <p:sldId id="258" r:id="rId3"/>
    <p:sldId id="272" r:id="rId4"/>
    <p:sldId id="268" r:id="rId5"/>
    <p:sldId id="274" r:id="rId6"/>
    <p:sldId id="271" r:id="rId7"/>
    <p:sldId id="266" r:id="rId8"/>
    <p:sldId id="261" r:id="rId9"/>
    <p:sldId id="265" r:id="rId10"/>
    <p:sldId id="259" r:id="rId11"/>
    <p:sldId id="262" r:id="rId12"/>
  </p:sldIdLst>
  <p:sldSz cx="9144000" cy="6858000" type="screen4x3"/>
  <p:notesSz cx="6799263" cy="9929813"/>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EB0"/>
    <a:srgbClr val="0848A0"/>
    <a:srgbClr val="005E8B"/>
    <a:srgbClr val="005294"/>
    <a:srgbClr val="7D156A"/>
    <a:srgbClr val="91131E"/>
    <a:srgbClr val="3E1F4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649" autoAdjust="0"/>
  </p:normalViewPr>
  <p:slideViewPr>
    <p:cSldViewPr snapToGrid="0" snapToObjects="1">
      <p:cViewPr varScale="1">
        <p:scale>
          <a:sx n="61" d="100"/>
          <a:sy n="61" d="100"/>
        </p:scale>
        <p:origin x="-1626"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BD2B34-8BFD-468C-B4DA-3F3B7725DBFC}" type="doc">
      <dgm:prSet loTypeId="urn:microsoft.com/office/officeart/2005/8/layout/radial6" loCatId="cycle" qsTypeId="urn:microsoft.com/office/officeart/2005/8/quickstyle/simple5" qsCatId="simple" csTypeId="urn:microsoft.com/office/officeart/2005/8/colors/colorful5" csCatId="colorful" phldr="1"/>
      <dgm:spPr/>
      <dgm:t>
        <a:bodyPr/>
        <a:lstStyle/>
        <a:p>
          <a:endParaRPr lang="fr-FR"/>
        </a:p>
      </dgm:t>
    </dgm:pt>
    <dgm:pt modelId="{54249E36-B4CD-42E1-8A19-249606A604D6}">
      <dgm:prSet phldrT="[Texte]"/>
      <dgm:spPr/>
      <dgm:t>
        <a:bodyPr/>
        <a:lstStyle/>
        <a:p>
          <a:r>
            <a:rPr lang="fr-FR" dirty="0" smtClean="0"/>
            <a:t>PMI</a:t>
          </a:r>
          <a:endParaRPr lang="fr-FR" dirty="0"/>
        </a:p>
      </dgm:t>
    </dgm:pt>
    <dgm:pt modelId="{E0EB2C0B-DE5C-4061-A65D-ED35104F2E30}" type="parTrans" cxnId="{5EBF9164-80C5-49B2-956A-741B93A815B5}">
      <dgm:prSet/>
      <dgm:spPr/>
      <dgm:t>
        <a:bodyPr/>
        <a:lstStyle/>
        <a:p>
          <a:endParaRPr lang="fr-FR"/>
        </a:p>
      </dgm:t>
    </dgm:pt>
    <dgm:pt modelId="{4699B959-DF18-405C-8BAA-FDAE943DD41D}" type="sibTrans" cxnId="{5EBF9164-80C5-49B2-956A-741B93A815B5}">
      <dgm:prSet/>
      <dgm:spPr/>
      <dgm:t>
        <a:bodyPr/>
        <a:lstStyle/>
        <a:p>
          <a:endParaRPr lang="fr-FR"/>
        </a:p>
      </dgm:t>
    </dgm:pt>
    <dgm:pt modelId="{82F23069-0253-4B29-A65F-5C4DE84F2CBE}">
      <dgm:prSet phldrT="[Texte]"/>
      <dgm:spPr/>
      <dgm:t>
        <a:bodyPr/>
        <a:lstStyle/>
        <a:p>
          <a:r>
            <a:rPr lang="fr-FR" dirty="0" smtClean="0"/>
            <a:t>Etablissements de santé</a:t>
          </a:r>
          <a:endParaRPr lang="fr-FR" dirty="0"/>
        </a:p>
      </dgm:t>
    </dgm:pt>
    <dgm:pt modelId="{DA00B852-A6CC-4FB0-9FA1-D4FDED4A1594}" type="parTrans" cxnId="{E6F79FFA-0371-4479-B353-EF271845D720}">
      <dgm:prSet/>
      <dgm:spPr/>
      <dgm:t>
        <a:bodyPr/>
        <a:lstStyle/>
        <a:p>
          <a:endParaRPr lang="fr-FR"/>
        </a:p>
      </dgm:t>
    </dgm:pt>
    <dgm:pt modelId="{BC2ADE45-BB71-4034-9918-D2992F6E7E6E}" type="sibTrans" cxnId="{E6F79FFA-0371-4479-B353-EF271845D720}">
      <dgm:prSet/>
      <dgm:spPr/>
      <dgm:t>
        <a:bodyPr/>
        <a:lstStyle/>
        <a:p>
          <a:endParaRPr lang="fr-FR"/>
        </a:p>
      </dgm:t>
    </dgm:pt>
    <dgm:pt modelId="{E71BCC87-82DD-40EC-8A34-783D241212C8}">
      <dgm:prSet phldrT="[Texte]"/>
      <dgm:spPr/>
      <dgm:t>
        <a:bodyPr/>
        <a:lstStyle/>
        <a:p>
          <a:r>
            <a:rPr lang="fr-FR" dirty="0" smtClean="0"/>
            <a:t>Sages-femmes libérales</a:t>
          </a:r>
          <a:endParaRPr lang="fr-FR" dirty="0"/>
        </a:p>
      </dgm:t>
    </dgm:pt>
    <dgm:pt modelId="{19C6ADC9-7BE8-4537-B487-88ECC7E04321}" type="parTrans" cxnId="{8EC74459-B347-4A46-994B-1FB461767C22}">
      <dgm:prSet/>
      <dgm:spPr/>
      <dgm:t>
        <a:bodyPr/>
        <a:lstStyle/>
        <a:p>
          <a:endParaRPr lang="fr-FR"/>
        </a:p>
      </dgm:t>
    </dgm:pt>
    <dgm:pt modelId="{0F87B5DE-CC2B-4EDE-AED8-6BD839AB12DA}" type="sibTrans" cxnId="{8EC74459-B347-4A46-994B-1FB461767C22}">
      <dgm:prSet/>
      <dgm:spPr/>
      <dgm:t>
        <a:bodyPr/>
        <a:lstStyle/>
        <a:p>
          <a:endParaRPr lang="fr-FR"/>
        </a:p>
      </dgm:t>
    </dgm:pt>
    <dgm:pt modelId="{BE72E9B0-4AF2-4A3A-81BE-A706AAE7BF88}">
      <dgm:prSet phldrT="[Texte]"/>
      <dgm:spPr/>
      <dgm:t>
        <a:bodyPr/>
        <a:lstStyle/>
        <a:p>
          <a:r>
            <a:rPr lang="fr-FR" dirty="0" smtClean="0"/>
            <a:t>Coordination sages-femmes, puéricultrices et médecin de PMI</a:t>
          </a:r>
          <a:endParaRPr lang="fr-FR" dirty="0"/>
        </a:p>
      </dgm:t>
    </dgm:pt>
    <dgm:pt modelId="{61A3E1FE-BAB5-4D8B-8F6A-5FFE595DD889}" type="parTrans" cxnId="{F1EC10C4-8D93-4656-9A22-CAC716B3E594}">
      <dgm:prSet/>
      <dgm:spPr/>
      <dgm:t>
        <a:bodyPr/>
        <a:lstStyle/>
        <a:p>
          <a:endParaRPr lang="fr-FR"/>
        </a:p>
      </dgm:t>
    </dgm:pt>
    <dgm:pt modelId="{9A0F5F2D-5EBF-49C7-AFF7-26C38AD2EF0E}" type="sibTrans" cxnId="{F1EC10C4-8D93-4656-9A22-CAC716B3E594}">
      <dgm:prSet/>
      <dgm:spPr/>
      <dgm:t>
        <a:bodyPr/>
        <a:lstStyle/>
        <a:p>
          <a:endParaRPr lang="fr-FR"/>
        </a:p>
      </dgm:t>
    </dgm:pt>
    <dgm:pt modelId="{F6B3C2E7-3129-4561-A8DA-9A01327CF086}">
      <dgm:prSet phldrT="[Texte]"/>
      <dgm:spPr/>
      <dgm:t>
        <a:bodyPr/>
        <a:lstStyle/>
        <a:p>
          <a:r>
            <a:rPr lang="fr-FR" dirty="0" smtClean="0"/>
            <a:t>VAD  Consultation</a:t>
          </a:r>
        </a:p>
        <a:p>
          <a:r>
            <a:rPr lang="fr-FR" dirty="0" smtClean="0"/>
            <a:t>Actions collectives</a:t>
          </a:r>
          <a:endParaRPr lang="fr-FR" dirty="0"/>
        </a:p>
      </dgm:t>
    </dgm:pt>
    <dgm:pt modelId="{7A1AB691-741B-43E4-BEC6-D1E078BC9E22}" type="parTrans" cxnId="{351EA9A9-376D-42A8-B23B-A36BEEF208D5}">
      <dgm:prSet/>
      <dgm:spPr/>
      <dgm:t>
        <a:bodyPr/>
        <a:lstStyle/>
        <a:p>
          <a:endParaRPr lang="fr-FR"/>
        </a:p>
      </dgm:t>
    </dgm:pt>
    <dgm:pt modelId="{D9E132EE-652C-435E-9BDE-88B5EC9463F1}" type="sibTrans" cxnId="{351EA9A9-376D-42A8-B23B-A36BEEF208D5}">
      <dgm:prSet/>
      <dgm:spPr/>
      <dgm:t>
        <a:bodyPr/>
        <a:lstStyle/>
        <a:p>
          <a:endParaRPr lang="fr-FR"/>
        </a:p>
      </dgm:t>
    </dgm:pt>
    <dgm:pt modelId="{FA66B585-3FE5-4B25-A90E-730D9B2266F7}" type="pres">
      <dgm:prSet presAssocID="{71BD2B34-8BFD-468C-B4DA-3F3B7725DBFC}" presName="Name0" presStyleCnt="0">
        <dgm:presLayoutVars>
          <dgm:chMax val="1"/>
          <dgm:dir/>
          <dgm:animLvl val="ctr"/>
          <dgm:resizeHandles val="exact"/>
        </dgm:presLayoutVars>
      </dgm:prSet>
      <dgm:spPr/>
      <dgm:t>
        <a:bodyPr/>
        <a:lstStyle/>
        <a:p>
          <a:endParaRPr lang="fr-FR"/>
        </a:p>
      </dgm:t>
    </dgm:pt>
    <dgm:pt modelId="{FAC82FB0-8CF2-40E6-8B32-CE5438B038D7}" type="pres">
      <dgm:prSet presAssocID="{54249E36-B4CD-42E1-8A19-249606A604D6}" presName="centerShape" presStyleLbl="node0" presStyleIdx="0" presStyleCnt="1" custLinFactNeighborY="436"/>
      <dgm:spPr/>
      <dgm:t>
        <a:bodyPr/>
        <a:lstStyle/>
        <a:p>
          <a:endParaRPr lang="fr-FR"/>
        </a:p>
      </dgm:t>
    </dgm:pt>
    <dgm:pt modelId="{1F1B0CBD-ACC2-4929-AA03-611033AD4D75}" type="pres">
      <dgm:prSet presAssocID="{82F23069-0253-4B29-A65F-5C4DE84F2CBE}" presName="node" presStyleLbl="node1" presStyleIdx="0" presStyleCnt="4" custScaleX="130700" custScaleY="112128">
        <dgm:presLayoutVars>
          <dgm:bulletEnabled val="1"/>
        </dgm:presLayoutVars>
      </dgm:prSet>
      <dgm:spPr/>
      <dgm:t>
        <a:bodyPr/>
        <a:lstStyle/>
        <a:p>
          <a:endParaRPr lang="fr-FR"/>
        </a:p>
      </dgm:t>
    </dgm:pt>
    <dgm:pt modelId="{21DD81B0-7688-4BB4-B7D3-185AFB99F3D5}" type="pres">
      <dgm:prSet presAssocID="{82F23069-0253-4B29-A65F-5C4DE84F2CBE}" presName="dummy" presStyleCnt="0"/>
      <dgm:spPr/>
    </dgm:pt>
    <dgm:pt modelId="{152C5A19-BAB7-4C8F-8F59-C7C7940F2C33}" type="pres">
      <dgm:prSet presAssocID="{BC2ADE45-BB71-4034-9918-D2992F6E7E6E}" presName="sibTrans" presStyleLbl="sibTrans2D1" presStyleIdx="0" presStyleCnt="4"/>
      <dgm:spPr/>
      <dgm:t>
        <a:bodyPr/>
        <a:lstStyle/>
        <a:p>
          <a:endParaRPr lang="fr-FR"/>
        </a:p>
      </dgm:t>
    </dgm:pt>
    <dgm:pt modelId="{6590D42D-D9A0-4379-BBCB-31F3F98A2A0A}" type="pres">
      <dgm:prSet presAssocID="{E71BCC87-82DD-40EC-8A34-783D241212C8}" presName="node" presStyleLbl="node1" presStyleIdx="1" presStyleCnt="4" custScaleX="130991" custScaleY="127447">
        <dgm:presLayoutVars>
          <dgm:bulletEnabled val="1"/>
        </dgm:presLayoutVars>
      </dgm:prSet>
      <dgm:spPr/>
      <dgm:t>
        <a:bodyPr/>
        <a:lstStyle/>
        <a:p>
          <a:endParaRPr lang="fr-FR"/>
        </a:p>
      </dgm:t>
    </dgm:pt>
    <dgm:pt modelId="{E17E4B2B-3CF4-494B-9C82-758020502F00}" type="pres">
      <dgm:prSet presAssocID="{E71BCC87-82DD-40EC-8A34-783D241212C8}" presName="dummy" presStyleCnt="0"/>
      <dgm:spPr/>
    </dgm:pt>
    <dgm:pt modelId="{565D1BC3-5CB8-4AC1-B863-44130FFF4B3A}" type="pres">
      <dgm:prSet presAssocID="{0F87B5DE-CC2B-4EDE-AED8-6BD839AB12DA}" presName="sibTrans" presStyleLbl="sibTrans2D1" presStyleIdx="1" presStyleCnt="4"/>
      <dgm:spPr/>
      <dgm:t>
        <a:bodyPr/>
        <a:lstStyle/>
        <a:p>
          <a:endParaRPr lang="fr-FR"/>
        </a:p>
      </dgm:t>
    </dgm:pt>
    <dgm:pt modelId="{2C5C994D-116A-4936-B79E-C932CAEF9C70}" type="pres">
      <dgm:prSet presAssocID="{BE72E9B0-4AF2-4A3A-81BE-A706AAE7BF88}" presName="node" presStyleLbl="node1" presStyleIdx="2" presStyleCnt="4" custScaleX="122767" custScaleY="107578">
        <dgm:presLayoutVars>
          <dgm:bulletEnabled val="1"/>
        </dgm:presLayoutVars>
      </dgm:prSet>
      <dgm:spPr/>
      <dgm:t>
        <a:bodyPr/>
        <a:lstStyle/>
        <a:p>
          <a:endParaRPr lang="fr-FR"/>
        </a:p>
      </dgm:t>
    </dgm:pt>
    <dgm:pt modelId="{892FAEF0-4853-4437-8E63-A690D32AEA38}" type="pres">
      <dgm:prSet presAssocID="{BE72E9B0-4AF2-4A3A-81BE-A706AAE7BF88}" presName="dummy" presStyleCnt="0"/>
      <dgm:spPr/>
    </dgm:pt>
    <dgm:pt modelId="{EF7F0160-4C99-4655-967A-831D1B8FFA56}" type="pres">
      <dgm:prSet presAssocID="{9A0F5F2D-5EBF-49C7-AFF7-26C38AD2EF0E}" presName="sibTrans" presStyleLbl="sibTrans2D1" presStyleIdx="2" presStyleCnt="4"/>
      <dgm:spPr/>
      <dgm:t>
        <a:bodyPr/>
        <a:lstStyle/>
        <a:p>
          <a:endParaRPr lang="fr-FR"/>
        </a:p>
      </dgm:t>
    </dgm:pt>
    <dgm:pt modelId="{9C051B2C-A738-40D0-9EC6-91F6820EB3C7}" type="pres">
      <dgm:prSet presAssocID="{F6B3C2E7-3129-4561-A8DA-9A01327CF086}" presName="node" presStyleLbl="node1" presStyleIdx="3" presStyleCnt="4" custScaleX="130944" custScaleY="120618">
        <dgm:presLayoutVars>
          <dgm:bulletEnabled val="1"/>
        </dgm:presLayoutVars>
      </dgm:prSet>
      <dgm:spPr/>
      <dgm:t>
        <a:bodyPr/>
        <a:lstStyle/>
        <a:p>
          <a:endParaRPr lang="fr-FR"/>
        </a:p>
      </dgm:t>
    </dgm:pt>
    <dgm:pt modelId="{D1998903-471A-4712-88F3-DF352C73446F}" type="pres">
      <dgm:prSet presAssocID="{F6B3C2E7-3129-4561-A8DA-9A01327CF086}" presName="dummy" presStyleCnt="0"/>
      <dgm:spPr/>
    </dgm:pt>
    <dgm:pt modelId="{AACE6382-F6AB-4EB9-8911-E43FF288A916}" type="pres">
      <dgm:prSet presAssocID="{D9E132EE-652C-435E-9BDE-88B5EC9463F1}" presName="sibTrans" presStyleLbl="sibTrans2D1" presStyleIdx="3" presStyleCnt="4"/>
      <dgm:spPr/>
      <dgm:t>
        <a:bodyPr/>
        <a:lstStyle/>
        <a:p>
          <a:endParaRPr lang="fr-FR"/>
        </a:p>
      </dgm:t>
    </dgm:pt>
  </dgm:ptLst>
  <dgm:cxnLst>
    <dgm:cxn modelId="{351EA9A9-376D-42A8-B23B-A36BEEF208D5}" srcId="{54249E36-B4CD-42E1-8A19-249606A604D6}" destId="{F6B3C2E7-3129-4561-A8DA-9A01327CF086}" srcOrd="3" destOrd="0" parTransId="{7A1AB691-741B-43E4-BEC6-D1E078BC9E22}" sibTransId="{D9E132EE-652C-435E-9BDE-88B5EC9463F1}"/>
    <dgm:cxn modelId="{8EC74459-B347-4A46-994B-1FB461767C22}" srcId="{54249E36-B4CD-42E1-8A19-249606A604D6}" destId="{E71BCC87-82DD-40EC-8A34-783D241212C8}" srcOrd="1" destOrd="0" parTransId="{19C6ADC9-7BE8-4537-B487-88ECC7E04321}" sibTransId="{0F87B5DE-CC2B-4EDE-AED8-6BD839AB12DA}"/>
    <dgm:cxn modelId="{C6626A77-94B7-43DC-98F9-6183D1E1916B}" type="presOf" srcId="{54249E36-B4CD-42E1-8A19-249606A604D6}" destId="{FAC82FB0-8CF2-40E6-8B32-CE5438B038D7}" srcOrd="0" destOrd="0" presId="urn:microsoft.com/office/officeart/2005/8/layout/radial6"/>
    <dgm:cxn modelId="{58D2D986-4AF1-4573-87A0-D624A8B96533}" type="presOf" srcId="{9A0F5F2D-5EBF-49C7-AFF7-26C38AD2EF0E}" destId="{EF7F0160-4C99-4655-967A-831D1B8FFA56}" srcOrd="0" destOrd="0" presId="urn:microsoft.com/office/officeart/2005/8/layout/radial6"/>
    <dgm:cxn modelId="{E8B4C7D5-2FD3-475D-9345-D9802D9538AD}" type="presOf" srcId="{E71BCC87-82DD-40EC-8A34-783D241212C8}" destId="{6590D42D-D9A0-4379-BBCB-31F3F98A2A0A}" srcOrd="0" destOrd="0" presId="urn:microsoft.com/office/officeart/2005/8/layout/radial6"/>
    <dgm:cxn modelId="{4AA7BA60-01FC-4A73-8892-5C32718606D3}" type="presOf" srcId="{71BD2B34-8BFD-468C-B4DA-3F3B7725DBFC}" destId="{FA66B585-3FE5-4B25-A90E-730D9B2266F7}" srcOrd="0" destOrd="0" presId="urn:microsoft.com/office/officeart/2005/8/layout/radial6"/>
    <dgm:cxn modelId="{84F69454-DAE1-4D2C-8D83-3C45DD67FDAC}" type="presOf" srcId="{0F87B5DE-CC2B-4EDE-AED8-6BD839AB12DA}" destId="{565D1BC3-5CB8-4AC1-B863-44130FFF4B3A}" srcOrd="0" destOrd="0" presId="urn:microsoft.com/office/officeart/2005/8/layout/radial6"/>
    <dgm:cxn modelId="{3123FE87-15FB-4B7F-82FC-8498BDC688FD}" type="presOf" srcId="{BE72E9B0-4AF2-4A3A-81BE-A706AAE7BF88}" destId="{2C5C994D-116A-4936-B79E-C932CAEF9C70}" srcOrd="0" destOrd="0" presId="urn:microsoft.com/office/officeart/2005/8/layout/radial6"/>
    <dgm:cxn modelId="{942CC27E-850C-4B83-B239-E62D8C985DB7}" type="presOf" srcId="{BC2ADE45-BB71-4034-9918-D2992F6E7E6E}" destId="{152C5A19-BAB7-4C8F-8F59-C7C7940F2C33}" srcOrd="0" destOrd="0" presId="urn:microsoft.com/office/officeart/2005/8/layout/radial6"/>
    <dgm:cxn modelId="{E6F79FFA-0371-4479-B353-EF271845D720}" srcId="{54249E36-B4CD-42E1-8A19-249606A604D6}" destId="{82F23069-0253-4B29-A65F-5C4DE84F2CBE}" srcOrd="0" destOrd="0" parTransId="{DA00B852-A6CC-4FB0-9FA1-D4FDED4A1594}" sibTransId="{BC2ADE45-BB71-4034-9918-D2992F6E7E6E}"/>
    <dgm:cxn modelId="{48B92E05-6397-446F-942C-4860D43086E7}" type="presOf" srcId="{F6B3C2E7-3129-4561-A8DA-9A01327CF086}" destId="{9C051B2C-A738-40D0-9EC6-91F6820EB3C7}" srcOrd="0" destOrd="0" presId="urn:microsoft.com/office/officeart/2005/8/layout/radial6"/>
    <dgm:cxn modelId="{6A60E7E5-29C7-4AAD-930F-63575FDC0EA7}" type="presOf" srcId="{82F23069-0253-4B29-A65F-5C4DE84F2CBE}" destId="{1F1B0CBD-ACC2-4929-AA03-611033AD4D75}" srcOrd="0" destOrd="0" presId="urn:microsoft.com/office/officeart/2005/8/layout/radial6"/>
    <dgm:cxn modelId="{5EBF9164-80C5-49B2-956A-741B93A815B5}" srcId="{71BD2B34-8BFD-468C-B4DA-3F3B7725DBFC}" destId="{54249E36-B4CD-42E1-8A19-249606A604D6}" srcOrd="0" destOrd="0" parTransId="{E0EB2C0B-DE5C-4061-A65D-ED35104F2E30}" sibTransId="{4699B959-DF18-405C-8BAA-FDAE943DD41D}"/>
    <dgm:cxn modelId="{F1EC10C4-8D93-4656-9A22-CAC716B3E594}" srcId="{54249E36-B4CD-42E1-8A19-249606A604D6}" destId="{BE72E9B0-4AF2-4A3A-81BE-A706AAE7BF88}" srcOrd="2" destOrd="0" parTransId="{61A3E1FE-BAB5-4D8B-8F6A-5FFE595DD889}" sibTransId="{9A0F5F2D-5EBF-49C7-AFF7-26C38AD2EF0E}"/>
    <dgm:cxn modelId="{9DD6CAF4-3FA7-425A-A053-D5EED1D870D2}" type="presOf" srcId="{D9E132EE-652C-435E-9BDE-88B5EC9463F1}" destId="{AACE6382-F6AB-4EB9-8911-E43FF288A916}" srcOrd="0" destOrd="0" presId="urn:microsoft.com/office/officeart/2005/8/layout/radial6"/>
    <dgm:cxn modelId="{22ACA61B-BB00-49FF-AFFA-73855F9C53A4}" type="presParOf" srcId="{FA66B585-3FE5-4B25-A90E-730D9B2266F7}" destId="{FAC82FB0-8CF2-40E6-8B32-CE5438B038D7}" srcOrd="0" destOrd="0" presId="urn:microsoft.com/office/officeart/2005/8/layout/radial6"/>
    <dgm:cxn modelId="{6C8990D0-2345-4E17-BB64-AF8D8787AB7A}" type="presParOf" srcId="{FA66B585-3FE5-4B25-A90E-730D9B2266F7}" destId="{1F1B0CBD-ACC2-4929-AA03-611033AD4D75}" srcOrd="1" destOrd="0" presId="urn:microsoft.com/office/officeart/2005/8/layout/radial6"/>
    <dgm:cxn modelId="{CE5B08ED-07EB-4CE5-AFAA-59B940786CE6}" type="presParOf" srcId="{FA66B585-3FE5-4B25-A90E-730D9B2266F7}" destId="{21DD81B0-7688-4BB4-B7D3-185AFB99F3D5}" srcOrd="2" destOrd="0" presId="urn:microsoft.com/office/officeart/2005/8/layout/radial6"/>
    <dgm:cxn modelId="{7495D5FE-9617-49B8-BD46-BAE124752C78}" type="presParOf" srcId="{FA66B585-3FE5-4B25-A90E-730D9B2266F7}" destId="{152C5A19-BAB7-4C8F-8F59-C7C7940F2C33}" srcOrd="3" destOrd="0" presId="urn:microsoft.com/office/officeart/2005/8/layout/radial6"/>
    <dgm:cxn modelId="{19011573-7532-49FA-86C7-876A7007C962}" type="presParOf" srcId="{FA66B585-3FE5-4B25-A90E-730D9B2266F7}" destId="{6590D42D-D9A0-4379-BBCB-31F3F98A2A0A}" srcOrd="4" destOrd="0" presId="urn:microsoft.com/office/officeart/2005/8/layout/radial6"/>
    <dgm:cxn modelId="{C1737296-922A-4885-8494-D83251661877}" type="presParOf" srcId="{FA66B585-3FE5-4B25-A90E-730D9B2266F7}" destId="{E17E4B2B-3CF4-494B-9C82-758020502F00}" srcOrd="5" destOrd="0" presId="urn:microsoft.com/office/officeart/2005/8/layout/radial6"/>
    <dgm:cxn modelId="{352A252A-CE47-42AA-BE45-21E5F687DBDB}" type="presParOf" srcId="{FA66B585-3FE5-4B25-A90E-730D9B2266F7}" destId="{565D1BC3-5CB8-4AC1-B863-44130FFF4B3A}" srcOrd="6" destOrd="0" presId="urn:microsoft.com/office/officeart/2005/8/layout/radial6"/>
    <dgm:cxn modelId="{6A4C59A2-BD2A-469C-A261-62D39517FB6B}" type="presParOf" srcId="{FA66B585-3FE5-4B25-A90E-730D9B2266F7}" destId="{2C5C994D-116A-4936-B79E-C932CAEF9C70}" srcOrd="7" destOrd="0" presId="urn:microsoft.com/office/officeart/2005/8/layout/radial6"/>
    <dgm:cxn modelId="{608AF647-9CD4-4E3A-93A0-21BEAE3AF9B2}" type="presParOf" srcId="{FA66B585-3FE5-4B25-A90E-730D9B2266F7}" destId="{892FAEF0-4853-4437-8E63-A690D32AEA38}" srcOrd="8" destOrd="0" presId="urn:microsoft.com/office/officeart/2005/8/layout/radial6"/>
    <dgm:cxn modelId="{ABF0FDC1-EAED-4CEE-BDE1-12A1C585CF34}" type="presParOf" srcId="{FA66B585-3FE5-4B25-A90E-730D9B2266F7}" destId="{EF7F0160-4C99-4655-967A-831D1B8FFA56}" srcOrd="9" destOrd="0" presId="urn:microsoft.com/office/officeart/2005/8/layout/radial6"/>
    <dgm:cxn modelId="{4E4F8673-804A-4432-AFD1-76CEC2DB856C}" type="presParOf" srcId="{FA66B585-3FE5-4B25-A90E-730D9B2266F7}" destId="{9C051B2C-A738-40D0-9EC6-91F6820EB3C7}" srcOrd="10" destOrd="0" presId="urn:microsoft.com/office/officeart/2005/8/layout/radial6"/>
    <dgm:cxn modelId="{8E7D2C71-326D-4864-8862-80A4F82E7ABF}" type="presParOf" srcId="{FA66B585-3FE5-4B25-A90E-730D9B2266F7}" destId="{D1998903-471A-4712-88F3-DF352C73446F}" srcOrd="11" destOrd="0" presId="urn:microsoft.com/office/officeart/2005/8/layout/radial6"/>
    <dgm:cxn modelId="{6C3E8219-3B22-4538-BABA-E302D5EC7F90}" type="presParOf" srcId="{FA66B585-3FE5-4B25-A90E-730D9B2266F7}" destId="{AACE6382-F6AB-4EB9-8911-E43FF288A916}"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CE6382-F6AB-4EB9-8911-E43FF288A916}">
      <dsp:nvSpPr>
        <dsp:cNvPr id="0" name=""/>
        <dsp:cNvSpPr/>
      </dsp:nvSpPr>
      <dsp:spPr>
        <a:xfrm>
          <a:off x="1380769" y="558223"/>
          <a:ext cx="3636402" cy="3636402"/>
        </a:xfrm>
        <a:prstGeom prst="blockArc">
          <a:avLst>
            <a:gd name="adj1" fmla="val 10800000"/>
            <a:gd name="adj2" fmla="val 16200000"/>
            <a:gd name="adj3" fmla="val 4642"/>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EF7F0160-4C99-4655-967A-831D1B8FFA56}">
      <dsp:nvSpPr>
        <dsp:cNvPr id="0" name=""/>
        <dsp:cNvSpPr/>
      </dsp:nvSpPr>
      <dsp:spPr>
        <a:xfrm>
          <a:off x="1380769" y="558223"/>
          <a:ext cx="3636402" cy="3636402"/>
        </a:xfrm>
        <a:prstGeom prst="blockArc">
          <a:avLst>
            <a:gd name="adj1" fmla="val 5400000"/>
            <a:gd name="adj2" fmla="val 10800000"/>
            <a:gd name="adj3" fmla="val 4642"/>
          </a:avLst>
        </a:prstGeom>
        <a:gradFill rotWithShape="0">
          <a:gsLst>
            <a:gs pos="0">
              <a:schemeClr val="accent5">
                <a:hueOff val="-6622584"/>
                <a:satOff val="26541"/>
                <a:lumOff val="5752"/>
                <a:alphaOff val="0"/>
                <a:shade val="51000"/>
                <a:satMod val="130000"/>
              </a:schemeClr>
            </a:gs>
            <a:gs pos="80000">
              <a:schemeClr val="accent5">
                <a:hueOff val="-6622584"/>
                <a:satOff val="26541"/>
                <a:lumOff val="5752"/>
                <a:alphaOff val="0"/>
                <a:shade val="93000"/>
                <a:satMod val="130000"/>
              </a:schemeClr>
            </a:gs>
            <a:gs pos="100000">
              <a:schemeClr val="accent5">
                <a:hueOff val="-6622584"/>
                <a:satOff val="26541"/>
                <a:lumOff val="575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565D1BC3-5CB8-4AC1-B863-44130FFF4B3A}">
      <dsp:nvSpPr>
        <dsp:cNvPr id="0" name=""/>
        <dsp:cNvSpPr/>
      </dsp:nvSpPr>
      <dsp:spPr>
        <a:xfrm>
          <a:off x="1380769" y="558223"/>
          <a:ext cx="3636402" cy="3636402"/>
        </a:xfrm>
        <a:prstGeom prst="blockArc">
          <a:avLst>
            <a:gd name="adj1" fmla="val 0"/>
            <a:gd name="adj2" fmla="val 5400000"/>
            <a:gd name="adj3" fmla="val 4642"/>
          </a:avLst>
        </a:prstGeom>
        <a:gradFill rotWithShape="0">
          <a:gsLst>
            <a:gs pos="0">
              <a:schemeClr val="accent5">
                <a:hueOff val="-3311292"/>
                <a:satOff val="13270"/>
                <a:lumOff val="2876"/>
                <a:alphaOff val="0"/>
                <a:shade val="51000"/>
                <a:satMod val="130000"/>
              </a:schemeClr>
            </a:gs>
            <a:gs pos="80000">
              <a:schemeClr val="accent5">
                <a:hueOff val="-3311292"/>
                <a:satOff val="13270"/>
                <a:lumOff val="2876"/>
                <a:alphaOff val="0"/>
                <a:shade val="93000"/>
                <a:satMod val="130000"/>
              </a:schemeClr>
            </a:gs>
            <a:gs pos="100000">
              <a:schemeClr val="accent5">
                <a:hueOff val="-3311292"/>
                <a:satOff val="13270"/>
                <a:lumOff val="287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152C5A19-BAB7-4C8F-8F59-C7C7940F2C33}">
      <dsp:nvSpPr>
        <dsp:cNvPr id="0" name=""/>
        <dsp:cNvSpPr/>
      </dsp:nvSpPr>
      <dsp:spPr>
        <a:xfrm>
          <a:off x="1380769" y="558223"/>
          <a:ext cx="3636402" cy="3636402"/>
        </a:xfrm>
        <a:prstGeom prst="blockArc">
          <a:avLst>
            <a:gd name="adj1" fmla="val 16200000"/>
            <a:gd name="adj2" fmla="val 0"/>
            <a:gd name="adj3" fmla="val 4642"/>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FAC82FB0-8CF2-40E6-8B32-CE5438B038D7}">
      <dsp:nvSpPr>
        <dsp:cNvPr id="0" name=""/>
        <dsp:cNvSpPr/>
      </dsp:nvSpPr>
      <dsp:spPr>
        <a:xfrm>
          <a:off x="2361704" y="1554644"/>
          <a:ext cx="1674533" cy="1674533"/>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lvl="0" algn="ctr" defTabSz="2266950">
            <a:lnSpc>
              <a:spcPct val="90000"/>
            </a:lnSpc>
            <a:spcBef>
              <a:spcPct val="0"/>
            </a:spcBef>
            <a:spcAft>
              <a:spcPct val="35000"/>
            </a:spcAft>
          </a:pPr>
          <a:r>
            <a:rPr lang="fr-FR" sz="5100" kern="1200" dirty="0" smtClean="0"/>
            <a:t>PMI</a:t>
          </a:r>
          <a:endParaRPr lang="fr-FR" sz="5100" kern="1200" dirty="0"/>
        </a:p>
      </dsp:txBody>
      <dsp:txXfrm>
        <a:off x="2606934" y="1799874"/>
        <a:ext cx="1184073" cy="1184073"/>
      </dsp:txXfrm>
    </dsp:sp>
    <dsp:sp modelId="{1F1B0CBD-ACC2-4929-AA03-611033AD4D75}">
      <dsp:nvSpPr>
        <dsp:cNvPr id="0" name=""/>
        <dsp:cNvSpPr/>
      </dsp:nvSpPr>
      <dsp:spPr>
        <a:xfrm>
          <a:off x="2432955" y="-56746"/>
          <a:ext cx="1532030" cy="1314334"/>
        </a:xfrm>
        <a:prstGeom prst="ellips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fr-FR" sz="1200" kern="1200" dirty="0" smtClean="0"/>
            <a:t>Etablissements de santé</a:t>
          </a:r>
          <a:endParaRPr lang="fr-FR" sz="1200" kern="1200" dirty="0"/>
        </a:p>
      </dsp:txBody>
      <dsp:txXfrm>
        <a:off x="2657316" y="135734"/>
        <a:ext cx="1083308" cy="929374"/>
      </dsp:txXfrm>
    </dsp:sp>
    <dsp:sp modelId="{6590D42D-D9A0-4379-BBCB-31F3F98A2A0A}">
      <dsp:nvSpPr>
        <dsp:cNvPr id="0" name=""/>
        <dsp:cNvSpPr/>
      </dsp:nvSpPr>
      <dsp:spPr>
        <a:xfrm>
          <a:off x="4207253" y="1629474"/>
          <a:ext cx="1535441" cy="1493899"/>
        </a:xfrm>
        <a:prstGeom prst="ellipse">
          <a:avLst/>
        </a:prstGeom>
        <a:gradFill rotWithShape="0">
          <a:gsLst>
            <a:gs pos="0">
              <a:schemeClr val="accent5">
                <a:hueOff val="-3311292"/>
                <a:satOff val="13270"/>
                <a:lumOff val="2876"/>
                <a:alphaOff val="0"/>
                <a:shade val="51000"/>
                <a:satMod val="130000"/>
              </a:schemeClr>
            </a:gs>
            <a:gs pos="80000">
              <a:schemeClr val="accent5">
                <a:hueOff val="-3311292"/>
                <a:satOff val="13270"/>
                <a:lumOff val="2876"/>
                <a:alphaOff val="0"/>
                <a:shade val="93000"/>
                <a:satMod val="130000"/>
              </a:schemeClr>
            </a:gs>
            <a:gs pos="100000">
              <a:schemeClr val="accent5">
                <a:hueOff val="-3311292"/>
                <a:satOff val="13270"/>
                <a:lumOff val="287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fr-FR" sz="1200" kern="1200" dirty="0" smtClean="0"/>
            <a:t>Sages-femmes libérales</a:t>
          </a:r>
          <a:endParaRPr lang="fr-FR" sz="1200" kern="1200" dirty="0"/>
        </a:p>
      </dsp:txBody>
      <dsp:txXfrm>
        <a:off x="4432113" y="1848250"/>
        <a:ext cx="1085721" cy="1056347"/>
      </dsp:txXfrm>
    </dsp:sp>
    <dsp:sp modelId="{2C5C994D-116A-4936-B79E-C932CAEF9C70}">
      <dsp:nvSpPr>
        <dsp:cNvPr id="0" name=""/>
        <dsp:cNvSpPr/>
      </dsp:nvSpPr>
      <dsp:spPr>
        <a:xfrm>
          <a:off x="2479449" y="3521927"/>
          <a:ext cx="1439042" cy="1261000"/>
        </a:xfrm>
        <a:prstGeom prst="ellipse">
          <a:avLst/>
        </a:prstGeom>
        <a:gradFill rotWithShape="0">
          <a:gsLst>
            <a:gs pos="0">
              <a:schemeClr val="accent5">
                <a:hueOff val="-6622584"/>
                <a:satOff val="26541"/>
                <a:lumOff val="5752"/>
                <a:alphaOff val="0"/>
                <a:shade val="51000"/>
                <a:satMod val="130000"/>
              </a:schemeClr>
            </a:gs>
            <a:gs pos="80000">
              <a:schemeClr val="accent5">
                <a:hueOff val="-6622584"/>
                <a:satOff val="26541"/>
                <a:lumOff val="5752"/>
                <a:alphaOff val="0"/>
                <a:shade val="93000"/>
                <a:satMod val="130000"/>
              </a:schemeClr>
            </a:gs>
            <a:gs pos="100000">
              <a:schemeClr val="accent5">
                <a:hueOff val="-6622584"/>
                <a:satOff val="26541"/>
                <a:lumOff val="575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fr-FR" sz="1200" kern="1200" dirty="0" smtClean="0"/>
            <a:t>Coordination sages-femmes, puéricultrices et médecin de PMI</a:t>
          </a:r>
          <a:endParaRPr lang="fr-FR" sz="1200" kern="1200" dirty="0"/>
        </a:p>
      </dsp:txBody>
      <dsp:txXfrm>
        <a:off x="2690192" y="3706596"/>
        <a:ext cx="1017556" cy="891662"/>
      </dsp:txXfrm>
    </dsp:sp>
    <dsp:sp modelId="{9C051B2C-A738-40D0-9EC6-91F6820EB3C7}">
      <dsp:nvSpPr>
        <dsp:cNvPr id="0" name=""/>
        <dsp:cNvSpPr/>
      </dsp:nvSpPr>
      <dsp:spPr>
        <a:xfrm>
          <a:off x="655522" y="1669498"/>
          <a:ext cx="1534890" cy="1413852"/>
        </a:xfrm>
        <a:prstGeom prst="ellipse">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fr-FR" sz="1200" kern="1200" dirty="0" smtClean="0"/>
            <a:t>VAD  Consultation</a:t>
          </a:r>
        </a:p>
        <a:p>
          <a:pPr lvl="0" algn="ctr" defTabSz="533400">
            <a:lnSpc>
              <a:spcPct val="90000"/>
            </a:lnSpc>
            <a:spcBef>
              <a:spcPct val="0"/>
            </a:spcBef>
            <a:spcAft>
              <a:spcPct val="35000"/>
            </a:spcAft>
          </a:pPr>
          <a:r>
            <a:rPr lang="fr-FR" sz="1200" kern="1200" dirty="0" smtClean="0"/>
            <a:t>Actions collectives</a:t>
          </a:r>
          <a:endParaRPr lang="fr-FR" sz="1200" kern="1200" dirty="0"/>
        </a:p>
      </dsp:txBody>
      <dsp:txXfrm>
        <a:off x="880301" y="1876552"/>
        <a:ext cx="1085332" cy="999744"/>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347" cy="496491"/>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1342" y="0"/>
            <a:ext cx="2946347" cy="496491"/>
          </a:xfrm>
          <a:prstGeom prst="rect">
            <a:avLst/>
          </a:prstGeom>
        </p:spPr>
        <p:txBody>
          <a:bodyPr vert="horz" lIns="91440" tIns="45720" rIns="91440" bIns="45720" rtlCol="0"/>
          <a:lstStyle>
            <a:lvl1pPr algn="r">
              <a:defRPr sz="1200"/>
            </a:lvl1pPr>
          </a:lstStyle>
          <a:p>
            <a:fld id="{DFA3998C-1A1E-422A-AA14-BE0C9B8CF9AC}" type="datetimeFigureOut">
              <a:rPr lang="fr-FR" smtClean="0"/>
              <a:t>05/06/2019</a:t>
            </a:fld>
            <a:endParaRPr lang="fr-FR"/>
          </a:p>
        </p:txBody>
      </p:sp>
      <p:sp>
        <p:nvSpPr>
          <p:cNvPr id="4" name="Espace réservé de l'image des diapositives 3"/>
          <p:cNvSpPr>
            <a:spLocks noGrp="1" noRot="1" noChangeAspect="1"/>
          </p:cNvSpPr>
          <p:nvPr>
            <p:ph type="sldImg" idx="2"/>
          </p:nvPr>
        </p:nvSpPr>
        <p:spPr>
          <a:xfrm>
            <a:off x="917575" y="744538"/>
            <a:ext cx="4964113" cy="372427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927" y="4716661"/>
            <a:ext cx="5439410" cy="4468416"/>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31599"/>
            <a:ext cx="2946347" cy="496491"/>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1342" y="9431599"/>
            <a:ext cx="2946347" cy="496491"/>
          </a:xfrm>
          <a:prstGeom prst="rect">
            <a:avLst/>
          </a:prstGeom>
        </p:spPr>
        <p:txBody>
          <a:bodyPr vert="horz" lIns="91440" tIns="45720" rIns="91440" bIns="45720" rtlCol="0" anchor="b"/>
          <a:lstStyle>
            <a:lvl1pPr algn="r">
              <a:defRPr sz="1200"/>
            </a:lvl1pPr>
          </a:lstStyle>
          <a:p>
            <a:fld id="{8451ED3B-E08F-4749-BA5A-11A02B160630}" type="slidenum">
              <a:rPr lang="fr-FR" smtClean="0"/>
              <a:t>‹N°›</a:t>
            </a:fld>
            <a:endParaRPr lang="fr-FR"/>
          </a:p>
        </p:txBody>
      </p:sp>
    </p:spTree>
    <p:extLst>
      <p:ext uri="{BB962C8B-B14F-4D97-AF65-F5344CB8AC3E}">
        <p14:creationId xmlns:p14="http://schemas.microsoft.com/office/powerpoint/2010/main" val="3666967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451ED3B-E08F-4749-BA5A-11A02B160630}" type="slidenum">
              <a:rPr lang="fr-FR" smtClean="0"/>
              <a:t>1</a:t>
            </a:fld>
            <a:endParaRPr lang="fr-FR"/>
          </a:p>
        </p:txBody>
      </p:sp>
    </p:spTree>
    <p:extLst>
      <p:ext uri="{BB962C8B-B14F-4D97-AF65-F5344CB8AC3E}">
        <p14:creationId xmlns:p14="http://schemas.microsoft.com/office/powerpoint/2010/main" val="31813668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1" i="0" u="none" strike="noStrike" kern="1200" baseline="0" dirty="0" smtClean="0">
                <a:solidFill>
                  <a:schemeClr val="tx1"/>
                </a:solidFill>
                <a:latin typeface="+mn-lt"/>
                <a:ea typeface="+mn-ea"/>
                <a:cs typeface="+mn-cs"/>
              </a:rPr>
              <a:t>Bénéfices sur la santé des enfants</a:t>
            </a:r>
            <a:r>
              <a:rPr lang="fr-FR" sz="1200" b="0" i="0" u="none" strike="noStrike" kern="1200" baseline="0" dirty="0" smtClean="0">
                <a:solidFill>
                  <a:schemeClr val="tx1"/>
                </a:solidFill>
                <a:latin typeface="+mn-lt"/>
                <a:ea typeface="+mn-ea"/>
                <a:cs typeface="+mn-cs"/>
              </a:rPr>
              <a:t> à court et à plus long termes: diminution de l'incidence des infections ORL, digestives, respiratoires, mais aussi du risque d'obésité et de survenue d'allergies.</a:t>
            </a:r>
          </a:p>
          <a:p>
            <a:r>
              <a:rPr lang="fr-FR" sz="1200" b="1" i="0" u="none" strike="noStrike" kern="1200" baseline="0" dirty="0" smtClean="0">
                <a:solidFill>
                  <a:schemeClr val="tx1"/>
                </a:solidFill>
                <a:latin typeface="+mn-lt"/>
                <a:ea typeface="+mn-ea"/>
                <a:cs typeface="+mn-cs"/>
              </a:rPr>
              <a:t>Bénéfices sur la santé de la mère</a:t>
            </a:r>
            <a:r>
              <a:rPr lang="fr-FR" sz="1200" b="0" i="0" u="none" strike="noStrike" kern="1200" baseline="0" dirty="0" smtClean="0">
                <a:solidFill>
                  <a:schemeClr val="tx1"/>
                </a:solidFill>
                <a:latin typeface="+mn-lt"/>
                <a:ea typeface="+mn-ea"/>
                <a:cs typeface="+mn-cs"/>
              </a:rPr>
              <a:t>: diminution de l'incidence des cancers des ovaires et des seins, influence positive sur le diabète de type II et les maladies cardiovasculaires.</a:t>
            </a:r>
          </a:p>
          <a:p>
            <a:r>
              <a:rPr lang="fr-FR" sz="1200" b="0" i="0" u="none" strike="noStrike" kern="1200" baseline="0" dirty="0" smtClean="0">
                <a:solidFill>
                  <a:schemeClr val="tx1"/>
                </a:solidFill>
                <a:latin typeface="+mn-lt"/>
                <a:ea typeface="+mn-ea"/>
                <a:cs typeface="+mn-cs"/>
              </a:rPr>
              <a:t>OMS recommande AM exclusif jusque 6 mois,</a:t>
            </a:r>
          </a:p>
          <a:p>
            <a:r>
              <a:rPr lang="fr-FR" sz="1200" b="0" i="0" u="none" strike="noStrike" kern="1200" baseline="0" dirty="0" smtClean="0">
                <a:solidFill>
                  <a:schemeClr val="tx1"/>
                </a:solidFill>
                <a:latin typeface="+mn-lt"/>
                <a:ea typeface="+mn-ea"/>
                <a:cs typeface="+mn-cs"/>
              </a:rPr>
              <a:t>Préoccupation de santé publique en France également: Plan National Nutrition Santé</a:t>
            </a:r>
          </a:p>
          <a:p>
            <a:endParaRPr lang="fr-FR" dirty="0" smtClean="0"/>
          </a:p>
          <a:p>
            <a:r>
              <a:rPr lang="fr-FR" b="1" dirty="0" smtClean="0"/>
              <a:t>Précarité: </a:t>
            </a:r>
            <a:r>
              <a:rPr lang="fr-FR" i="1" dirty="0" smtClean="0"/>
              <a:t>absence d'une ou de plusieurs sécurités, notamment celle de l'emploi, permettant aux personnes et aux familles d'assumer leurs obligations professionnelles, familiales et sociales et de jouir des droits fondamentaux. L'insécurité qui en résulte peut être plus ou moins étendue et avoir des conséquences plus ou moins graves et définitives. Elle conduit à la grande pauvreté quand elle affecte plusieurs domaines de l'existence, quand elle devient persistante, quand elle compromet les chances d'assumer à nouveau ses responsabilités et de reconquérir ses droits par soi-même. </a:t>
            </a:r>
            <a:r>
              <a:rPr lang="fr-FR" dirty="0" smtClean="0"/>
              <a:t>» (</a:t>
            </a:r>
            <a:r>
              <a:rPr lang="fr-FR" dirty="0" err="1" smtClean="0">
                <a:solidFill>
                  <a:schemeClr val="tx1"/>
                </a:solidFill>
              </a:rPr>
              <a:t>Wresinski</a:t>
            </a:r>
            <a:r>
              <a:rPr lang="fr-FR" dirty="0" smtClean="0">
                <a:solidFill>
                  <a:schemeClr val="tx1"/>
                </a:solidFill>
              </a:rPr>
              <a:t> J. Grande pauvreté et précarité économique</a:t>
            </a:r>
            <a:r>
              <a:rPr lang="fr-FR" baseline="0" dirty="0" smtClean="0">
                <a:solidFill>
                  <a:schemeClr val="tx1"/>
                </a:solidFill>
              </a:rPr>
              <a:t> et </a:t>
            </a:r>
            <a:r>
              <a:rPr lang="fr-FR" dirty="0" smtClean="0">
                <a:solidFill>
                  <a:schemeClr val="tx1"/>
                </a:solidFill>
              </a:rPr>
              <a:t>sociale)</a:t>
            </a:r>
            <a:endParaRPr lang="fr-FR" b="1" dirty="0">
              <a:solidFill>
                <a:schemeClr val="tx1"/>
              </a:solidFill>
            </a:endParaRPr>
          </a:p>
        </p:txBody>
      </p:sp>
      <p:sp>
        <p:nvSpPr>
          <p:cNvPr id="4" name="Espace réservé du numéro de diapositive 3"/>
          <p:cNvSpPr>
            <a:spLocks noGrp="1"/>
          </p:cNvSpPr>
          <p:nvPr>
            <p:ph type="sldNum" sz="quarter" idx="10"/>
          </p:nvPr>
        </p:nvSpPr>
        <p:spPr/>
        <p:txBody>
          <a:bodyPr/>
          <a:lstStyle/>
          <a:p>
            <a:fld id="{8451ED3B-E08F-4749-BA5A-11A02B160630}" type="slidenum">
              <a:rPr lang="fr-FR" smtClean="0"/>
              <a:t>2</a:t>
            </a:fld>
            <a:endParaRPr lang="fr-FR"/>
          </a:p>
        </p:txBody>
      </p:sp>
    </p:spTree>
    <p:extLst>
      <p:ext uri="{BB962C8B-B14F-4D97-AF65-F5344CB8AC3E}">
        <p14:creationId xmlns:p14="http://schemas.microsoft.com/office/powerpoint/2010/main" val="34846935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L’étude</a:t>
            </a:r>
            <a:r>
              <a:rPr lang="fr-FR" baseline="0" dirty="0" smtClean="0"/>
              <a:t> ELFE (</a:t>
            </a:r>
            <a:r>
              <a:rPr lang="fr-FR" b="1" baseline="0" dirty="0" smtClean="0"/>
              <a:t>Etude Longitudinale Française depuis l’Enfance) 2011 </a:t>
            </a:r>
            <a:r>
              <a:rPr lang="fr-FR" dirty="0" smtClean="0"/>
              <a:t>a recueilli un grand nombre d’informations sur les taux d’allaitement et les conditions de vie des parents. Elle a permis «d’étudier finement les déterminants socioculturels des pratiques alimentaires infantiles de l’allaitement à la diversification alimentaire».</a:t>
            </a:r>
          </a:p>
          <a:p>
            <a:pPr marL="0" marR="0" indent="0" algn="l" defTabSz="914400" rtl="0" eaLnBrk="1" fontAlgn="auto" latinLnBrk="0" hangingPunct="1">
              <a:lnSpc>
                <a:spcPct val="100000"/>
              </a:lnSpc>
              <a:spcBef>
                <a:spcPts val="0"/>
              </a:spcBef>
              <a:spcAft>
                <a:spcPts val="0"/>
              </a:spcAft>
              <a:buClrTx/>
              <a:buSzTx/>
              <a:buFontTx/>
              <a:buNone/>
              <a:tabLst/>
              <a:defRPr/>
            </a:pPr>
            <a:endParaRPr lang="fr-FR"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L’étude EPIFANE (</a:t>
            </a:r>
            <a:r>
              <a:rPr lang="fr-FR" b="1" dirty="0" smtClean="0"/>
              <a:t>Épidémiologie en France de l’alimentation et de l’état nutritionnel des enfants pendant leur première année de vie) 2012-2013</a:t>
            </a:r>
            <a:endParaRPr lang="fr-FR"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Les taux d’allaitement maternel s’améliorent 69% en sortie de maternité MAIS  plusieurs études en France ont montré que les femmes qui allaitent leurs enfants ont un niveau socio-économique plus élevé que celles qui nourrissent leurs nouveau-nés aux PPN. Il existerait donc une </a:t>
            </a:r>
            <a:r>
              <a:rPr lang="fr-FR" b="1" dirty="0" smtClean="0"/>
              <a:t>différentiation sociale dès la naissance</a:t>
            </a:r>
            <a:r>
              <a:rPr lang="fr-FR" dirty="0" smtClean="0"/>
              <a:t>, dans le choix d’alimentation des enfants.</a:t>
            </a:r>
          </a:p>
          <a:p>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8451ED3B-E08F-4749-BA5A-11A02B160630}" type="slidenum">
              <a:rPr lang="fr-FR" smtClean="0"/>
              <a:t>3</a:t>
            </a:fld>
            <a:endParaRPr lang="fr-FR"/>
          </a:p>
        </p:txBody>
      </p:sp>
    </p:spTree>
    <p:extLst>
      <p:ext uri="{BB962C8B-B14F-4D97-AF65-F5344CB8AC3E}">
        <p14:creationId xmlns:p14="http://schemas.microsoft.com/office/powerpoint/2010/main" val="34846935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Les recommandations nationales et internationales de promotion de l’allaitement maternelle semblent avoir un moindre impact sur les mères en situation de précarité. </a:t>
            </a:r>
          </a:p>
          <a:p>
            <a:endParaRPr lang="fr-FR" dirty="0" smtClean="0"/>
          </a:p>
          <a:p>
            <a:r>
              <a:rPr lang="fr-FR" dirty="0" smtClean="0"/>
              <a:t>L’accès aux soins plus limité:</a:t>
            </a:r>
          </a:p>
          <a:p>
            <a:pPr marL="171450" indent="-171450">
              <a:buFont typeface="Arial" panose="020B0604020202020204" pitchFamily="34" charset="0"/>
              <a:buChar char="•"/>
            </a:pPr>
            <a:r>
              <a:rPr lang="fr-FR" dirty="0" smtClean="0"/>
              <a:t>les femmes ayant des ressources provenant d’une allocation chômage, de l’API, du RMI ou du RSA ou encore n’ayant aucune ressource ont moins de consultations prénatales que les autres femmes.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smtClean="0"/>
              <a:t>le taux de participation aux séances de préparation à accouchement est corrélé à l’origine sociale (70% des femmes ouvrières ou sans profession ne participent à aucune séance de préparation à l’accouchement) or on sait l’importance</a:t>
            </a:r>
            <a:r>
              <a:rPr lang="fr-FR" baseline="0" dirty="0" smtClean="0"/>
              <a:t> du choix prénatal de l’AM.</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smtClean="0"/>
              <a:t>Les mères en situation de précarité ont également moins recours aux visites à domicile post natales par une sage-femme libérale.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FR" dirty="0" smtClean="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dirty="0" smtClean="0"/>
              <a:t>Selon l’Institut National de Prévention et d’Education pour la Santé (INPES), les inégalités sociales de santé «font référence à toute relation entre la santé et l’appartenance à une catégorie sociale. Elles renvoient aux écarts, généralement évitables, entre hommes et femmes, entre groupes socio-économiques et entre territoires, qui ont un impact sur de nombreux aspects de la santé des populations»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FR"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8451ED3B-E08F-4749-BA5A-11A02B160630}" type="slidenum">
              <a:rPr lang="fr-FR" smtClean="0"/>
              <a:t>4</a:t>
            </a:fld>
            <a:endParaRPr lang="fr-FR"/>
          </a:p>
        </p:txBody>
      </p:sp>
    </p:spTree>
    <p:extLst>
      <p:ext uri="{BB962C8B-B14F-4D97-AF65-F5344CB8AC3E}">
        <p14:creationId xmlns:p14="http://schemas.microsoft.com/office/powerpoint/2010/main" val="34846935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Les recommandations nationales et internationales de promotion de l’allaitement maternelle semblent avoir un moindre impact sur les mères en situation de précarité. </a:t>
            </a:r>
          </a:p>
          <a:p>
            <a:endParaRPr lang="fr-FR" dirty="0" smtClean="0"/>
          </a:p>
          <a:p>
            <a:r>
              <a:rPr lang="fr-FR" dirty="0" smtClean="0"/>
              <a:t>L’accès aux soins plus limité:</a:t>
            </a:r>
          </a:p>
          <a:p>
            <a:pPr marL="171450" indent="-171450">
              <a:buFont typeface="Arial" panose="020B0604020202020204" pitchFamily="34" charset="0"/>
              <a:buChar char="•"/>
            </a:pPr>
            <a:r>
              <a:rPr lang="fr-FR" dirty="0" smtClean="0"/>
              <a:t>les femmes ayant des ressources provenant d’une allocation chômage, de l’API, du RMI ou du RSA ou encore n’ayant aucune ressource ont moins de consultations prénatales que les autres femmes.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smtClean="0"/>
              <a:t>le taux de participation aux séances de préparation à accouchement est corrélé à l’origine sociale (70% des femmes ouvrières ou sans profession ne participent à aucune séance de préparation à l’accouchement) or on sait l’importance</a:t>
            </a:r>
            <a:r>
              <a:rPr lang="fr-FR" baseline="0" dirty="0" smtClean="0"/>
              <a:t> du choix prénatal de l’AM.</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smtClean="0"/>
              <a:t>Les mères en situation de précarité ont également moins recours aux visites à domicile post natales par une sage-femme libérale.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FR" dirty="0" smtClean="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dirty="0" smtClean="0"/>
              <a:t>Selon l’Institut National de Prévention et d’Education pour la Santé (INPES), les inégalités sociales de santé «font référence à toute relation entre la santé et l’appartenance à une catégorie sociale. Elles renvoient aux écarts, généralement évitables, entre hommes et femmes, entre groupes socio-économiques et entre territoires, qui ont un impact sur de nombreux aspects de la santé des populations»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FR"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8451ED3B-E08F-4749-BA5A-11A02B160630}" type="slidenum">
              <a:rPr lang="fr-FR" smtClean="0"/>
              <a:t>5</a:t>
            </a:fld>
            <a:endParaRPr lang="fr-FR"/>
          </a:p>
        </p:txBody>
      </p:sp>
    </p:spTree>
    <p:extLst>
      <p:ext uri="{BB962C8B-B14F-4D97-AF65-F5344CB8AC3E}">
        <p14:creationId xmlns:p14="http://schemas.microsoft.com/office/powerpoint/2010/main" val="34846935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smtClean="0"/>
              <a:t>Une méta-analyse américaine regroupant des données de 100 études dans 29 pays et publiée en début d’année 2017 tend à confirmer que ,lorsqu’un soutien est apporté aux mères au cours de leur allaitement maternel, la durée de celui-ci augmente et cela en particulier lorsque les consultations avec les professionnels ont lieu à des dates prédéterminées et fixes.</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smtClean="0"/>
              <a:t>Des actions collectives regroupant des mères de nourrissons allaitantes permettraient de limiter l’isolement, faire profiter à chacune de sa propre culture de l’allaitement maternel et ainsi renforcer l’estime de soi. En effet, les études en santé publique des dernières décennies tendent à montrer que l’acquisition de connaissances dans un domaine tel que la santé n’entraine pas forcément de changement de comportement. En revanche, l’</a:t>
            </a:r>
            <a:r>
              <a:rPr lang="fr-FR" sz="1200" dirty="0" err="1" smtClean="0"/>
              <a:t>empowerment</a:t>
            </a:r>
            <a:r>
              <a:rPr lang="fr-FR" sz="1200" dirty="0" smtClean="0"/>
              <a:t> qui s’inscrit dans une démarche de promotion de la santé, est un «processus qui confère aux population le moyen d’exercer un plus grand contrôle sur leur propre santé». L’idée est que «l’augmentation de l’estime de soi amène à un </a:t>
            </a:r>
            <a:r>
              <a:rPr lang="fr-FR" sz="1200" dirty="0" err="1" smtClean="0"/>
              <a:t>empowerment</a:t>
            </a:r>
            <a:r>
              <a:rPr lang="fr-FR" sz="1200" dirty="0" smtClean="0"/>
              <a:t> plus grand qui amène à rencontrer d’autres personnes et à créer du lien social et à l’inverse, la création de lien sociaux amène à une meilleure emprise sur sa vie et à une plus grande estime de soi». La promotion de l’allaitement maternel ne devrait pas se baser uniquement sur un aspect sanitaire mais aussi sur le plaisir, le lien, l’identité sociale et culturelle.</a:t>
            </a:r>
          </a:p>
          <a:p>
            <a:endParaRPr lang="fr-FR" dirty="0"/>
          </a:p>
        </p:txBody>
      </p:sp>
      <p:sp>
        <p:nvSpPr>
          <p:cNvPr id="4" name="Espace réservé du numéro de diapositive 3"/>
          <p:cNvSpPr>
            <a:spLocks noGrp="1"/>
          </p:cNvSpPr>
          <p:nvPr>
            <p:ph type="sldNum" sz="quarter" idx="10"/>
          </p:nvPr>
        </p:nvSpPr>
        <p:spPr/>
        <p:txBody>
          <a:bodyPr/>
          <a:lstStyle/>
          <a:p>
            <a:fld id="{8451ED3B-E08F-4749-BA5A-11A02B160630}" type="slidenum">
              <a:rPr lang="fr-FR" smtClean="0"/>
              <a:t>6</a:t>
            </a:fld>
            <a:endParaRPr lang="fr-FR"/>
          </a:p>
        </p:txBody>
      </p:sp>
    </p:spTree>
    <p:extLst>
      <p:ext uri="{BB962C8B-B14F-4D97-AF65-F5344CB8AC3E}">
        <p14:creationId xmlns:p14="http://schemas.microsoft.com/office/powerpoint/2010/main" val="34846935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451ED3B-E08F-4749-BA5A-11A02B160630}" type="slidenum">
              <a:rPr lang="fr-FR" smtClean="0"/>
              <a:t>7</a:t>
            </a:fld>
            <a:endParaRPr lang="fr-FR"/>
          </a:p>
        </p:txBody>
      </p:sp>
    </p:spTree>
    <p:extLst>
      <p:ext uri="{BB962C8B-B14F-4D97-AF65-F5344CB8AC3E}">
        <p14:creationId xmlns:p14="http://schemas.microsoft.com/office/powerpoint/2010/main" val="34846935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A587C170-8F36-F048-AFD8-16E8FB228F7F}" type="datetimeFigureOut">
              <a:rPr lang="fr-FR" smtClean="0"/>
              <a:pPr/>
              <a:t>05/06/2019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C97ACB1-1798-7848-81B9-0961CC2C0BF9}" type="slidenum">
              <a:rPr lang="fr-FR" smtClean="0"/>
              <a:pPr/>
              <a:t>‹N°›</a:t>
            </a:fld>
            <a:endParaRPr lang="fr-FR"/>
          </a:p>
        </p:txBody>
      </p:sp>
    </p:spTree>
    <p:extLst>
      <p:ext uri="{BB962C8B-B14F-4D97-AF65-F5344CB8AC3E}">
        <p14:creationId xmlns:p14="http://schemas.microsoft.com/office/powerpoint/2010/main" val="82236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587C170-8F36-F048-AFD8-16E8FB228F7F}" type="datetimeFigureOut">
              <a:rPr lang="fr-FR" smtClean="0"/>
              <a:pPr/>
              <a:t>05/06/2019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C97ACB1-1798-7848-81B9-0961CC2C0BF9}" type="slidenum">
              <a:rPr lang="fr-FR" smtClean="0"/>
              <a:pPr/>
              <a:t>‹N°›</a:t>
            </a:fld>
            <a:endParaRPr lang="fr-FR"/>
          </a:p>
        </p:txBody>
      </p:sp>
    </p:spTree>
    <p:extLst>
      <p:ext uri="{BB962C8B-B14F-4D97-AF65-F5344CB8AC3E}">
        <p14:creationId xmlns:p14="http://schemas.microsoft.com/office/powerpoint/2010/main" val="3825742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587C170-8F36-F048-AFD8-16E8FB228F7F}" type="datetimeFigureOut">
              <a:rPr lang="fr-FR" smtClean="0"/>
              <a:pPr/>
              <a:t>05/06/2019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C97ACB1-1798-7848-81B9-0961CC2C0BF9}" type="slidenum">
              <a:rPr lang="fr-FR" smtClean="0"/>
              <a:pPr/>
              <a:t>‹N°›</a:t>
            </a:fld>
            <a:endParaRPr lang="fr-FR"/>
          </a:p>
        </p:txBody>
      </p:sp>
    </p:spTree>
    <p:extLst>
      <p:ext uri="{BB962C8B-B14F-4D97-AF65-F5344CB8AC3E}">
        <p14:creationId xmlns:p14="http://schemas.microsoft.com/office/powerpoint/2010/main" val="1755886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587C170-8F36-F048-AFD8-16E8FB228F7F}" type="datetimeFigureOut">
              <a:rPr lang="fr-FR" smtClean="0"/>
              <a:pPr/>
              <a:t>05/06/2019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C97ACB1-1798-7848-81B9-0961CC2C0BF9}" type="slidenum">
              <a:rPr lang="fr-FR" smtClean="0"/>
              <a:pPr/>
              <a:t>‹N°›</a:t>
            </a:fld>
            <a:endParaRPr lang="fr-FR"/>
          </a:p>
        </p:txBody>
      </p:sp>
    </p:spTree>
    <p:extLst>
      <p:ext uri="{BB962C8B-B14F-4D97-AF65-F5344CB8AC3E}">
        <p14:creationId xmlns:p14="http://schemas.microsoft.com/office/powerpoint/2010/main" val="27305550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A587C170-8F36-F048-AFD8-16E8FB228F7F}" type="datetimeFigureOut">
              <a:rPr lang="fr-FR" smtClean="0"/>
              <a:pPr/>
              <a:t>05/06/2019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C97ACB1-1798-7848-81B9-0961CC2C0BF9}" type="slidenum">
              <a:rPr lang="fr-FR" smtClean="0"/>
              <a:pPr/>
              <a:t>‹N°›</a:t>
            </a:fld>
            <a:endParaRPr lang="fr-FR"/>
          </a:p>
        </p:txBody>
      </p:sp>
    </p:spTree>
    <p:extLst>
      <p:ext uri="{BB962C8B-B14F-4D97-AF65-F5344CB8AC3E}">
        <p14:creationId xmlns:p14="http://schemas.microsoft.com/office/powerpoint/2010/main" val="22155160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A587C170-8F36-F048-AFD8-16E8FB228F7F}" type="datetimeFigureOut">
              <a:rPr lang="fr-FR" smtClean="0"/>
              <a:pPr/>
              <a:t>05/06/2019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C97ACB1-1798-7848-81B9-0961CC2C0BF9}" type="slidenum">
              <a:rPr lang="fr-FR" smtClean="0"/>
              <a:pPr/>
              <a:t>‹N°›</a:t>
            </a:fld>
            <a:endParaRPr lang="fr-FR"/>
          </a:p>
        </p:txBody>
      </p:sp>
    </p:spTree>
    <p:extLst>
      <p:ext uri="{BB962C8B-B14F-4D97-AF65-F5344CB8AC3E}">
        <p14:creationId xmlns:p14="http://schemas.microsoft.com/office/powerpoint/2010/main" val="31844819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A587C170-8F36-F048-AFD8-16E8FB228F7F}" type="datetimeFigureOut">
              <a:rPr lang="fr-FR" smtClean="0"/>
              <a:pPr/>
              <a:t>05/06/2019</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6C97ACB1-1798-7848-81B9-0961CC2C0BF9}" type="slidenum">
              <a:rPr lang="fr-FR" smtClean="0"/>
              <a:pPr/>
              <a:t>‹N°›</a:t>
            </a:fld>
            <a:endParaRPr lang="fr-FR"/>
          </a:p>
        </p:txBody>
      </p:sp>
    </p:spTree>
    <p:extLst>
      <p:ext uri="{BB962C8B-B14F-4D97-AF65-F5344CB8AC3E}">
        <p14:creationId xmlns:p14="http://schemas.microsoft.com/office/powerpoint/2010/main" val="6212064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A587C170-8F36-F048-AFD8-16E8FB228F7F}" type="datetimeFigureOut">
              <a:rPr lang="fr-FR" smtClean="0"/>
              <a:pPr/>
              <a:t>05/06/2019</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6C97ACB1-1798-7848-81B9-0961CC2C0BF9}" type="slidenum">
              <a:rPr lang="fr-FR" smtClean="0"/>
              <a:pPr/>
              <a:t>‹N°›</a:t>
            </a:fld>
            <a:endParaRPr lang="fr-FR"/>
          </a:p>
        </p:txBody>
      </p:sp>
    </p:spTree>
    <p:extLst>
      <p:ext uri="{BB962C8B-B14F-4D97-AF65-F5344CB8AC3E}">
        <p14:creationId xmlns:p14="http://schemas.microsoft.com/office/powerpoint/2010/main" val="41491637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587C170-8F36-F048-AFD8-16E8FB228F7F}" type="datetimeFigureOut">
              <a:rPr lang="fr-FR" smtClean="0"/>
              <a:pPr/>
              <a:t>05/06/2019</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6C97ACB1-1798-7848-81B9-0961CC2C0BF9}" type="slidenum">
              <a:rPr lang="fr-FR" smtClean="0"/>
              <a:pPr/>
              <a:t>‹N°›</a:t>
            </a:fld>
            <a:endParaRPr lang="fr-FR"/>
          </a:p>
        </p:txBody>
      </p:sp>
    </p:spTree>
    <p:extLst>
      <p:ext uri="{BB962C8B-B14F-4D97-AF65-F5344CB8AC3E}">
        <p14:creationId xmlns:p14="http://schemas.microsoft.com/office/powerpoint/2010/main" val="22815550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A587C170-8F36-F048-AFD8-16E8FB228F7F}" type="datetimeFigureOut">
              <a:rPr lang="fr-FR" smtClean="0"/>
              <a:pPr/>
              <a:t>05/06/2019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C97ACB1-1798-7848-81B9-0961CC2C0BF9}" type="slidenum">
              <a:rPr lang="fr-FR" smtClean="0"/>
              <a:pPr/>
              <a:t>‹N°›</a:t>
            </a:fld>
            <a:endParaRPr lang="fr-FR"/>
          </a:p>
        </p:txBody>
      </p:sp>
    </p:spTree>
    <p:extLst>
      <p:ext uri="{BB962C8B-B14F-4D97-AF65-F5344CB8AC3E}">
        <p14:creationId xmlns:p14="http://schemas.microsoft.com/office/powerpoint/2010/main" val="2407654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A587C170-8F36-F048-AFD8-16E8FB228F7F}" type="datetimeFigureOut">
              <a:rPr lang="fr-FR" smtClean="0"/>
              <a:pPr/>
              <a:t>05/06/2019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C97ACB1-1798-7848-81B9-0961CC2C0BF9}" type="slidenum">
              <a:rPr lang="fr-FR" smtClean="0"/>
              <a:pPr/>
              <a:t>‹N°›</a:t>
            </a:fld>
            <a:endParaRPr lang="fr-FR"/>
          </a:p>
        </p:txBody>
      </p:sp>
    </p:spTree>
    <p:extLst>
      <p:ext uri="{BB962C8B-B14F-4D97-AF65-F5344CB8AC3E}">
        <p14:creationId xmlns:p14="http://schemas.microsoft.com/office/powerpoint/2010/main" val="3224057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87C170-8F36-F048-AFD8-16E8FB228F7F}" type="datetimeFigureOut">
              <a:rPr lang="fr-FR" smtClean="0"/>
              <a:pPr/>
              <a:t>05/06/2019</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97ACB1-1798-7848-81B9-0961CC2C0BF9}" type="slidenum">
              <a:rPr lang="fr-FR" smtClean="0"/>
              <a:pPr/>
              <a:t>‹N°›</a:t>
            </a:fld>
            <a:endParaRPr lang="fr-FR"/>
          </a:p>
        </p:txBody>
      </p:sp>
    </p:spTree>
    <p:extLst>
      <p:ext uri="{BB962C8B-B14F-4D97-AF65-F5344CB8AC3E}">
        <p14:creationId xmlns:p14="http://schemas.microsoft.com/office/powerpoint/2010/main" val="30596944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7378" y="1803674"/>
            <a:ext cx="4671771" cy="50543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0" y="-1"/>
            <a:ext cx="9144000" cy="2138529"/>
          </a:xfrm>
          <a:prstGeom prst="rect">
            <a:avLst/>
          </a:prstGeom>
          <a:solidFill>
            <a:srgbClr val="005EB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accent2"/>
              </a:solidFill>
            </a:endParaRPr>
          </a:p>
        </p:txBody>
      </p:sp>
      <p:sp>
        <p:nvSpPr>
          <p:cNvPr id="2" name="Titre 1"/>
          <p:cNvSpPr>
            <a:spLocks noGrp="1"/>
          </p:cNvSpPr>
          <p:nvPr>
            <p:ph type="ctrTitle"/>
          </p:nvPr>
        </p:nvSpPr>
        <p:spPr>
          <a:xfrm>
            <a:off x="1531416" y="456611"/>
            <a:ext cx="7520116" cy="897494"/>
          </a:xfrm>
        </p:spPr>
        <p:txBody>
          <a:bodyPr>
            <a:noAutofit/>
          </a:bodyPr>
          <a:lstStyle/>
          <a:p>
            <a:pPr algn="l"/>
            <a:r>
              <a:rPr lang="fr-FR" sz="3200" b="1" dirty="0" smtClean="0">
                <a:solidFill>
                  <a:schemeClr val="bg1"/>
                </a:solidFill>
                <a:latin typeface="Coo Hew" pitchFamily="2" charset="0"/>
                <a:ea typeface="Coo Hew" pitchFamily="2" charset="0"/>
                <a:cs typeface="CooperHewitt-Bold"/>
              </a:rPr>
              <a:t>Comment soutenir l’allaitement maternel au retour à domicile?</a:t>
            </a:r>
            <a:endParaRPr lang="fr-FR" sz="3200" b="1" dirty="0">
              <a:solidFill>
                <a:schemeClr val="bg1"/>
              </a:solidFill>
              <a:latin typeface="Coo Hew" pitchFamily="2" charset="0"/>
              <a:ea typeface="Coo Hew" pitchFamily="2" charset="0"/>
              <a:cs typeface="CooperHewitt-Bold"/>
            </a:endParaRPr>
          </a:p>
        </p:txBody>
      </p:sp>
      <p:sp>
        <p:nvSpPr>
          <p:cNvPr id="4" name="Sous-titre 3"/>
          <p:cNvSpPr>
            <a:spLocks noGrp="1"/>
          </p:cNvSpPr>
          <p:nvPr>
            <p:ph type="subTitle" idx="1"/>
          </p:nvPr>
        </p:nvSpPr>
        <p:spPr>
          <a:xfrm>
            <a:off x="6494804" y="1496190"/>
            <a:ext cx="2556728" cy="594789"/>
          </a:xfrm>
        </p:spPr>
        <p:txBody>
          <a:bodyPr>
            <a:noAutofit/>
          </a:bodyPr>
          <a:lstStyle/>
          <a:p>
            <a:pPr algn="l"/>
            <a:r>
              <a:rPr lang="fr-FR" sz="1600" dirty="0" smtClean="0">
                <a:solidFill>
                  <a:srgbClr val="FFFFFF"/>
                </a:solidFill>
                <a:latin typeface="Coo Hew" pitchFamily="2" charset="0"/>
                <a:ea typeface="Coo Hew" pitchFamily="2" charset="0"/>
                <a:cs typeface="CooperHewitt-Medium"/>
              </a:rPr>
              <a:t>Dr Camille SCHELSTRAETE</a:t>
            </a:r>
          </a:p>
          <a:p>
            <a:pPr algn="l"/>
            <a:r>
              <a:rPr lang="fr-FR" sz="1600" dirty="0" smtClean="0">
                <a:solidFill>
                  <a:srgbClr val="FFFFFF"/>
                </a:solidFill>
                <a:latin typeface="Coo Hew" pitchFamily="2" charset="0"/>
                <a:ea typeface="Coo Hew" pitchFamily="2" charset="0"/>
                <a:cs typeface="CooperHewitt-Medium"/>
              </a:rPr>
              <a:t>Géraldine FOURNIER</a:t>
            </a:r>
            <a:endParaRPr lang="fr-FR" sz="1600" dirty="0">
              <a:solidFill>
                <a:srgbClr val="FFFFFF"/>
              </a:solidFill>
              <a:latin typeface="Coo Hew" pitchFamily="2" charset="0"/>
              <a:ea typeface="Coo Hew" pitchFamily="2" charset="0"/>
              <a:cs typeface="CooperHewitt-Medium"/>
            </a:endParaRPr>
          </a:p>
        </p:txBody>
      </p:sp>
      <p:sp>
        <p:nvSpPr>
          <p:cNvPr id="18" name="ZoneTexte 17"/>
          <p:cNvSpPr txBox="1"/>
          <p:nvPr/>
        </p:nvSpPr>
        <p:spPr>
          <a:xfrm>
            <a:off x="331958" y="1054716"/>
            <a:ext cx="737683" cy="230832"/>
          </a:xfrm>
          <a:prstGeom prst="rect">
            <a:avLst/>
          </a:prstGeom>
          <a:noFill/>
        </p:spPr>
        <p:txBody>
          <a:bodyPr wrap="square" rtlCol="0">
            <a:spAutoFit/>
          </a:bodyPr>
          <a:lstStyle/>
          <a:p>
            <a:r>
              <a:rPr lang="fr-FR" sz="900" dirty="0" smtClean="0">
                <a:solidFill>
                  <a:srgbClr val="FFFFFF"/>
                </a:solidFill>
                <a:latin typeface="Fira Sans Book"/>
                <a:cs typeface="Fira Sans Book"/>
              </a:rPr>
              <a:t>7 juin 2019</a:t>
            </a:r>
            <a:endParaRPr lang="fr-FR" sz="900" dirty="0">
              <a:solidFill>
                <a:srgbClr val="FFFFFF"/>
              </a:solidFill>
              <a:latin typeface="Fira Sans Book"/>
              <a:cs typeface="Fira Sans Book"/>
            </a:endParaRPr>
          </a:p>
        </p:txBody>
      </p:sp>
      <p:pic>
        <p:nvPicPr>
          <p:cNvPr id="22" name="Image 21"/>
          <p:cNvPicPr>
            <a:picLocks noChangeAspect="1"/>
          </p:cNvPicPr>
          <p:nvPr/>
        </p:nvPicPr>
        <p:blipFill>
          <a:blip r:embed="rId4"/>
          <a:stretch>
            <a:fillRect/>
          </a:stretch>
        </p:blipFill>
        <p:spPr>
          <a:xfrm>
            <a:off x="1531416" y="138360"/>
            <a:ext cx="2159000" cy="279400"/>
          </a:xfrm>
          <a:prstGeom prst="rect">
            <a:avLst/>
          </a:prstGeom>
        </p:spPr>
      </p:pic>
      <p:pic>
        <p:nvPicPr>
          <p:cNvPr id="23" name="Image 22"/>
          <p:cNvPicPr>
            <a:picLocks noChangeAspect="1"/>
          </p:cNvPicPr>
          <p:nvPr/>
        </p:nvPicPr>
        <p:blipFill>
          <a:blip r:embed="rId5"/>
          <a:stretch>
            <a:fillRect/>
          </a:stretch>
        </p:blipFill>
        <p:spPr>
          <a:xfrm>
            <a:off x="331958" y="414076"/>
            <a:ext cx="762000" cy="711200"/>
          </a:xfrm>
          <a:prstGeom prst="rect">
            <a:avLst/>
          </a:prstGeom>
        </p:spPr>
      </p:pic>
      <p:pic>
        <p:nvPicPr>
          <p:cNvPr id="5" name="Image 4"/>
          <p:cNvPicPr>
            <a:picLocks noChangeAspect="1"/>
          </p:cNvPicPr>
          <p:nvPr/>
        </p:nvPicPr>
        <p:blipFill>
          <a:blip r:embed="rId6"/>
          <a:stretch>
            <a:fillRect/>
          </a:stretch>
        </p:blipFill>
        <p:spPr>
          <a:xfrm>
            <a:off x="8942215" y="4157673"/>
            <a:ext cx="218635" cy="510148"/>
          </a:xfrm>
          <a:prstGeom prst="rect">
            <a:avLst/>
          </a:prstGeom>
        </p:spPr>
      </p:pic>
      <p:pic>
        <p:nvPicPr>
          <p:cNvPr id="7" name="Image 6"/>
          <p:cNvPicPr>
            <a:picLocks noChangeAspect="1"/>
          </p:cNvPicPr>
          <p:nvPr/>
        </p:nvPicPr>
        <p:blipFill>
          <a:blip r:embed="rId7"/>
          <a:stretch>
            <a:fillRect/>
          </a:stretch>
        </p:blipFill>
        <p:spPr>
          <a:xfrm>
            <a:off x="5751415" y="5665509"/>
            <a:ext cx="1130300" cy="749300"/>
          </a:xfrm>
          <a:prstGeom prst="rect">
            <a:avLst/>
          </a:prstGeom>
        </p:spPr>
      </p:pic>
    </p:spTree>
    <p:extLst>
      <p:ext uri="{BB962C8B-B14F-4D97-AF65-F5344CB8AC3E}">
        <p14:creationId xmlns:p14="http://schemas.microsoft.com/office/powerpoint/2010/main" val="12724891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790414"/>
          </a:xfrm>
          <a:prstGeom prst="rect">
            <a:avLst/>
          </a:prstGeom>
          <a:solidFill>
            <a:srgbClr val="005EB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400" b="1" dirty="0" smtClean="0">
                <a:latin typeface="Coo Hew" pitchFamily="2" charset="0"/>
                <a:ea typeface="Coo Hew" pitchFamily="2" charset="0"/>
              </a:rPr>
              <a:t>Cas clinique</a:t>
            </a:r>
            <a:endParaRPr lang="fr-FR" sz="2400" b="1" dirty="0">
              <a:latin typeface="Coo Hew" pitchFamily="2" charset="0"/>
              <a:ea typeface="Coo Hew" pitchFamily="2" charset="0"/>
            </a:endParaRPr>
          </a:p>
        </p:txBody>
      </p:sp>
      <p:sp>
        <p:nvSpPr>
          <p:cNvPr id="11" name="Ellipse 10"/>
          <p:cNvSpPr/>
          <p:nvPr/>
        </p:nvSpPr>
        <p:spPr>
          <a:xfrm>
            <a:off x="3734513" y="2657742"/>
            <a:ext cx="2546647" cy="193135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err="1" smtClean="0">
                <a:solidFill>
                  <a:schemeClr val="bg1"/>
                </a:solidFill>
              </a:rPr>
              <a:t>Préterme</a:t>
            </a:r>
            <a:r>
              <a:rPr lang="fr-FR" sz="2400" dirty="0" smtClean="0">
                <a:solidFill>
                  <a:schemeClr val="bg1"/>
                </a:solidFill>
              </a:rPr>
              <a:t>  </a:t>
            </a:r>
          </a:p>
          <a:p>
            <a:pPr algn="ctr"/>
            <a:r>
              <a:rPr lang="fr-FR" sz="2400" dirty="0" smtClean="0">
                <a:solidFill>
                  <a:schemeClr val="bg1"/>
                </a:solidFill>
              </a:rPr>
              <a:t>Petit poids de naissance</a:t>
            </a:r>
            <a:endParaRPr lang="fr-FR" sz="2400" dirty="0">
              <a:solidFill>
                <a:schemeClr val="bg1"/>
              </a:solidFill>
            </a:endParaRPr>
          </a:p>
        </p:txBody>
      </p:sp>
      <p:sp>
        <p:nvSpPr>
          <p:cNvPr id="12" name="Ellipse 11"/>
          <p:cNvSpPr/>
          <p:nvPr/>
        </p:nvSpPr>
        <p:spPr>
          <a:xfrm>
            <a:off x="478565" y="2922959"/>
            <a:ext cx="2358639" cy="18028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smtClean="0"/>
              <a:t>Ictère</a:t>
            </a:r>
            <a:endParaRPr lang="fr-FR" sz="2400" dirty="0"/>
          </a:p>
        </p:txBody>
      </p:sp>
      <p:sp>
        <p:nvSpPr>
          <p:cNvPr id="13" name="Ellipse 12"/>
          <p:cNvSpPr/>
          <p:nvPr/>
        </p:nvSpPr>
        <p:spPr>
          <a:xfrm>
            <a:off x="2294546" y="4435268"/>
            <a:ext cx="2162086" cy="15126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Absence de selles</a:t>
            </a:r>
          </a:p>
        </p:txBody>
      </p:sp>
      <p:sp>
        <p:nvSpPr>
          <p:cNvPr id="14" name="Ellipse 13"/>
          <p:cNvSpPr/>
          <p:nvPr/>
        </p:nvSpPr>
        <p:spPr>
          <a:xfrm>
            <a:off x="2264635" y="1504060"/>
            <a:ext cx="2187724" cy="13844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Nouveau-né endormi</a:t>
            </a:r>
            <a:endParaRPr lang="fr-FR" dirty="0"/>
          </a:p>
        </p:txBody>
      </p:sp>
      <p:sp>
        <p:nvSpPr>
          <p:cNvPr id="15" name="Ellipse 14"/>
          <p:cNvSpPr/>
          <p:nvPr/>
        </p:nvSpPr>
        <p:spPr>
          <a:xfrm>
            <a:off x="4785644" y="4717279"/>
            <a:ext cx="2264636" cy="15980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smtClean="0"/>
              <a:t>Crevasses</a:t>
            </a:r>
            <a:endParaRPr lang="fr-FR" sz="2000" dirty="0"/>
          </a:p>
        </p:txBody>
      </p:sp>
      <p:sp>
        <p:nvSpPr>
          <p:cNvPr id="2" name="Ellipse 1"/>
          <p:cNvSpPr/>
          <p:nvPr/>
        </p:nvSpPr>
        <p:spPr>
          <a:xfrm>
            <a:off x="5173031" y="1251887"/>
            <a:ext cx="2216258" cy="14058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Engorgement important</a:t>
            </a:r>
            <a:endParaRPr lang="fr-FR" dirty="0"/>
          </a:p>
        </p:txBody>
      </p:sp>
    </p:spTree>
    <p:extLst>
      <p:ext uri="{BB962C8B-B14F-4D97-AF65-F5344CB8AC3E}">
        <p14:creationId xmlns:p14="http://schemas.microsoft.com/office/powerpoint/2010/main" val="502117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1000" fill="hold"/>
                                        <p:tgtEl>
                                          <p:spTgt spid="12"/>
                                        </p:tgtEl>
                                        <p:attrNameLst>
                                          <p:attrName>ppt_w</p:attrName>
                                        </p:attrNameLst>
                                      </p:cBhvr>
                                      <p:tavLst>
                                        <p:tav tm="0">
                                          <p:val>
                                            <p:fltVal val="0"/>
                                          </p:val>
                                        </p:tav>
                                        <p:tav tm="100000">
                                          <p:val>
                                            <p:strVal val="#ppt_w"/>
                                          </p:val>
                                        </p:tav>
                                      </p:tavLst>
                                    </p:anim>
                                    <p:anim calcmode="lin" valueType="num">
                                      <p:cBhvr>
                                        <p:cTn id="16" dur="1000" fill="hold"/>
                                        <p:tgtEl>
                                          <p:spTgt spid="12"/>
                                        </p:tgtEl>
                                        <p:attrNameLst>
                                          <p:attrName>ppt_h</p:attrName>
                                        </p:attrNameLst>
                                      </p:cBhvr>
                                      <p:tavLst>
                                        <p:tav tm="0">
                                          <p:val>
                                            <p:fltVal val="0"/>
                                          </p:val>
                                        </p:tav>
                                        <p:tav tm="100000">
                                          <p:val>
                                            <p:strVal val="#ppt_h"/>
                                          </p:val>
                                        </p:tav>
                                      </p:tavLst>
                                    </p:anim>
                                    <p:anim calcmode="lin" valueType="num">
                                      <p:cBhvr>
                                        <p:cTn id="17" dur="1000" fill="hold"/>
                                        <p:tgtEl>
                                          <p:spTgt spid="12"/>
                                        </p:tgtEl>
                                        <p:attrNameLst>
                                          <p:attrName>style.rotation</p:attrName>
                                        </p:attrNameLst>
                                      </p:cBhvr>
                                      <p:tavLst>
                                        <p:tav tm="0">
                                          <p:val>
                                            <p:fltVal val="90"/>
                                          </p:val>
                                        </p:tav>
                                        <p:tav tm="100000">
                                          <p:val>
                                            <p:fltVal val="0"/>
                                          </p:val>
                                        </p:tav>
                                      </p:tavLst>
                                    </p:anim>
                                    <p:animEffect transition="in" filter="fade">
                                      <p:cBhvr>
                                        <p:cTn id="18" dur="10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style.rotation</p:attrName>
                                        </p:attrNameLst>
                                      </p:cBhvr>
                                      <p:tavLst>
                                        <p:tav tm="0">
                                          <p:val>
                                            <p:fltVal val="90"/>
                                          </p:val>
                                        </p:tav>
                                        <p:tav tm="100000">
                                          <p:val>
                                            <p:fltVal val="0"/>
                                          </p:val>
                                        </p:tav>
                                      </p:tavLst>
                                    </p:anim>
                                    <p:animEffect transition="in" filter="fade">
                                      <p:cBhvr>
                                        <p:cTn id="26" dur="10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1000" fill="hold"/>
                                        <p:tgtEl>
                                          <p:spTgt spid="13"/>
                                        </p:tgtEl>
                                        <p:attrNameLst>
                                          <p:attrName>ppt_w</p:attrName>
                                        </p:attrNameLst>
                                      </p:cBhvr>
                                      <p:tavLst>
                                        <p:tav tm="0">
                                          <p:val>
                                            <p:fltVal val="0"/>
                                          </p:val>
                                        </p:tav>
                                        <p:tav tm="100000">
                                          <p:val>
                                            <p:strVal val="#ppt_w"/>
                                          </p:val>
                                        </p:tav>
                                      </p:tavLst>
                                    </p:anim>
                                    <p:anim calcmode="lin" valueType="num">
                                      <p:cBhvr>
                                        <p:cTn id="32" dur="1000" fill="hold"/>
                                        <p:tgtEl>
                                          <p:spTgt spid="13"/>
                                        </p:tgtEl>
                                        <p:attrNameLst>
                                          <p:attrName>ppt_h</p:attrName>
                                        </p:attrNameLst>
                                      </p:cBhvr>
                                      <p:tavLst>
                                        <p:tav tm="0">
                                          <p:val>
                                            <p:fltVal val="0"/>
                                          </p:val>
                                        </p:tav>
                                        <p:tav tm="100000">
                                          <p:val>
                                            <p:strVal val="#ppt_h"/>
                                          </p:val>
                                        </p:tav>
                                      </p:tavLst>
                                    </p:anim>
                                    <p:anim calcmode="lin" valueType="num">
                                      <p:cBhvr>
                                        <p:cTn id="33" dur="1000" fill="hold"/>
                                        <p:tgtEl>
                                          <p:spTgt spid="13"/>
                                        </p:tgtEl>
                                        <p:attrNameLst>
                                          <p:attrName>style.rotation</p:attrName>
                                        </p:attrNameLst>
                                      </p:cBhvr>
                                      <p:tavLst>
                                        <p:tav tm="0">
                                          <p:val>
                                            <p:fltVal val="90"/>
                                          </p:val>
                                        </p:tav>
                                        <p:tav tm="100000">
                                          <p:val>
                                            <p:fltVal val="0"/>
                                          </p:val>
                                        </p:tav>
                                      </p:tavLst>
                                    </p:anim>
                                    <p:animEffect transition="in" filter="fade">
                                      <p:cBhvr>
                                        <p:cTn id="34" dur="10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p:cTn id="39" dur="1000" fill="hold"/>
                                        <p:tgtEl>
                                          <p:spTgt spid="15"/>
                                        </p:tgtEl>
                                        <p:attrNameLst>
                                          <p:attrName>ppt_w</p:attrName>
                                        </p:attrNameLst>
                                      </p:cBhvr>
                                      <p:tavLst>
                                        <p:tav tm="0">
                                          <p:val>
                                            <p:fltVal val="0"/>
                                          </p:val>
                                        </p:tav>
                                        <p:tav tm="100000">
                                          <p:val>
                                            <p:strVal val="#ppt_w"/>
                                          </p:val>
                                        </p:tav>
                                      </p:tavLst>
                                    </p:anim>
                                    <p:anim calcmode="lin" valueType="num">
                                      <p:cBhvr>
                                        <p:cTn id="40" dur="1000" fill="hold"/>
                                        <p:tgtEl>
                                          <p:spTgt spid="15"/>
                                        </p:tgtEl>
                                        <p:attrNameLst>
                                          <p:attrName>ppt_h</p:attrName>
                                        </p:attrNameLst>
                                      </p:cBhvr>
                                      <p:tavLst>
                                        <p:tav tm="0">
                                          <p:val>
                                            <p:fltVal val="0"/>
                                          </p:val>
                                        </p:tav>
                                        <p:tav tm="100000">
                                          <p:val>
                                            <p:strVal val="#ppt_h"/>
                                          </p:val>
                                        </p:tav>
                                      </p:tavLst>
                                    </p:anim>
                                    <p:anim calcmode="lin" valueType="num">
                                      <p:cBhvr>
                                        <p:cTn id="41" dur="1000" fill="hold"/>
                                        <p:tgtEl>
                                          <p:spTgt spid="15"/>
                                        </p:tgtEl>
                                        <p:attrNameLst>
                                          <p:attrName>style.rotation</p:attrName>
                                        </p:attrNameLst>
                                      </p:cBhvr>
                                      <p:tavLst>
                                        <p:tav tm="0">
                                          <p:val>
                                            <p:fltVal val="90"/>
                                          </p:val>
                                        </p:tav>
                                        <p:tav tm="100000">
                                          <p:val>
                                            <p:fltVal val="0"/>
                                          </p:val>
                                        </p:tav>
                                      </p:tavLst>
                                    </p:anim>
                                    <p:animEffect transition="in" filter="fade">
                                      <p:cBhvr>
                                        <p:cTn id="42" dur="10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p:cTn id="47" dur="1000" fill="hold"/>
                                        <p:tgtEl>
                                          <p:spTgt spid="2"/>
                                        </p:tgtEl>
                                        <p:attrNameLst>
                                          <p:attrName>ppt_w</p:attrName>
                                        </p:attrNameLst>
                                      </p:cBhvr>
                                      <p:tavLst>
                                        <p:tav tm="0">
                                          <p:val>
                                            <p:fltVal val="0"/>
                                          </p:val>
                                        </p:tav>
                                        <p:tav tm="100000">
                                          <p:val>
                                            <p:strVal val="#ppt_w"/>
                                          </p:val>
                                        </p:tav>
                                      </p:tavLst>
                                    </p:anim>
                                    <p:anim calcmode="lin" valueType="num">
                                      <p:cBhvr>
                                        <p:cTn id="48" dur="1000" fill="hold"/>
                                        <p:tgtEl>
                                          <p:spTgt spid="2"/>
                                        </p:tgtEl>
                                        <p:attrNameLst>
                                          <p:attrName>ppt_h</p:attrName>
                                        </p:attrNameLst>
                                      </p:cBhvr>
                                      <p:tavLst>
                                        <p:tav tm="0">
                                          <p:val>
                                            <p:fltVal val="0"/>
                                          </p:val>
                                        </p:tav>
                                        <p:tav tm="100000">
                                          <p:val>
                                            <p:strVal val="#ppt_h"/>
                                          </p:val>
                                        </p:tav>
                                      </p:tavLst>
                                    </p:anim>
                                    <p:anim calcmode="lin" valueType="num">
                                      <p:cBhvr>
                                        <p:cTn id="49" dur="1000" fill="hold"/>
                                        <p:tgtEl>
                                          <p:spTgt spid="2"/>
                                        </p:tgtEl>
                                        <p:attrNameLst>
                                          <p:attrName>style.rotation</p:attrName>
                                        </p:attrNameLst>
                                      </p:cBhvr>
                                      <p:tavLst>
                                        <p:tav tm="0">
                                          <p:val>
                                            <p:fltVal val="90"/>
                                          </p:val>
                                        </p:tav>
                                        <p:tav tm="100000">
                                          <p:val>
                                            <p:fltVal val="0"/>
                                          </p:val>
                                        </p:tav>
                                      </p:tavLst>
                                    </p:anim>
                                    <p:animEffect transition="in" filter="fade">
                                      <p:cBhvr>
                                        <p:cTn id="5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rgbClr val="005EB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8" name="Image 7"/>
          <p:cNvPicPr>
            <a:picLocks noChangeAspect="1"/>
          </p:cNvPicPr>
          <p:nvPr/>
        </p:nvPicPr>
        <p:blipFill>
          <a:blip r:embed="rId2"/>
          <a:stretch>
            <a:fillRect/>
          </a:stretch>
        </p:blipFill>
        <p:spPr>
          <a:xfrm>
            <a:off x="1577047" y="3585998"/>
            <a:ext cx="1696678" cy="1124764"/>
          </a:xfrm>
          <a:prstGeom prst="rect">
            <a:avLst/>
          </a:prstGeom>
        </p:spPr>
      </p:pic>
      <p:pic>
        <p:nvPicPr>
          <p:cNvPr id="4" name="Image 3"/>
          <p:cNvPicPr>
            <a:picLocks noChangeAspect="1"/>
          </p:cNvPicPr>
          <p:nvPr/>
        </p:nvPicPr>
        <p:blipFill>
          <a:blip r:embed="rId3"/>
          <a:stretch>
            <a:fillRect/>
          </a:stretch>
        </p:blipFill>
        <p:spPr>
          <a:xfrm>
            <a:off x="8846952" y="3375507"/>
            <a:ext cx="406400" cy="3352800"/>
          </a:xfrm>
          <a:prstGeom prst="rect">
            <a:avLst/>
          </a:prstGeom>
        </p:spPr>
      </p:pic>
    </p:spTree>
    <p:extLst>
      <p:ext uri="{BB962C8B-B14F-4D97-AF65-F5344CB8AC3E}">
        <p14:creationId xmlns:p14="http://schemas.microsoft.com/office/powerpoint/2010/main" val="4445506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9144000" cy="2147867"/>
          </a:xfrm>
          <a:prstGeom prst="rect">
            <a:avLst/>
          </a:prstGeom>
          <a:solidFill>
            <a:srgbClr val="005EB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3600" b="1" dirty="0" smtClean="0">
                <a:latin typeface="Coo Hew" pitchFamily="2" charset="0"/>
                <a:ea typeface="Coo Hew" pitchFamily="2" charset="0"/>
              </a:rPr>
              <a:t>Pourquoi soutenir l’allaitement maternel au retour à domicile?</a:t>
            </a:r>
            <a:endParaRPr lang="fr-FR" sz="3600" b="1" dirty="0">
              <a:latin typeface="Coo Hew" pitchFamily="2" charset="0"/>
              <a:ea typeface="Coo Hew" pitchFamily="2" charset="0"/>
            </a:endParaRPr>
          </a:p>
        </p:txBody>
      </p:sp>
      <p:sp>
        <p:nvSpPr>
          <p:cNvPr id="3" name="ZoneTexte 2"/>
          <p:cNvSpPr txBox="1"/>
          <p:nvPr/>
        </p:nvSpPr>
        <p:spPr>
          <a:xfrm>
            <a:off x="410198" y="2467836"/>
            <a:ext cx="8225802" cy="3785652"/>
          </a:xfrm>
          <a:prstGeom prst="rect">
            <a:avLst/>
          </a:prstGeom>
          <a:noFill/>
        </p:spPr>
        <p:txBody>
          <a:bodyPr wrap="square" rtlCol="0">
            <a:spAutoFit/>
          </a:bodyPr>
          <a:lstStyle/>
          <a:p>
            <a:pPr marL="285750" indent="-285750">
              <a:buClr>
                <a:schemeClr val="tx2"/>
              </a:buClr>
              <a:buFont typeface="Wingdings" panose="05000000000000000000" pitchFamily="2" charset="2"/>
              <a:buChar char="v"/>
            </a:pPr>
            <a:r>
              <a:rPr lang="fr-FR" sz="2400" dirty="0" smtClean="0"/>
              <a:t>Le choix de la mère.</a:t>
            </a:r>
          </a:p>
          <a:p>
            <a:pPr marL="285750" indent="-285750">
              <a:buClr>
                <a:schemeClr val="tx2"/>
              </a:buClr>
              <a:buFont typeface="Wingdings" panose="05000000000000000000" pitchFamily="2" charset="2"/>
              <a:buChar char="v"/>
            </a:pPr>
            <a:endParaRPr lang="fr-FR" sz="2400" dirty="0" smtClean="0"/>
          </a:p>
          <a:p>
            <a:pPr marL="285750" indent="-285750">
              <a:buClr>
                <a:schemeClr val="tx2"/>
              </a:buClr>
              <a:buFont typeface="Wingdings" panose="05000000000000000000" pitchFamily="2" charset="2"/>
              <a:buChar char="v"/>
            </a:pPr>
            <a:r>
              <a:rPr lang="fr-FR" sz="2400" dirty="0" smtClean="0"/>
              <a:t>Les bénéfices pour la santé des enfants et des mères.</a:t>
            </a:r>
          </a:p>
          <a:p>
            <a:pPr marL="742950" lvl="1" indent="-285750">
              <a:buClr>
                <a:schemeClr val="tx2"/>
              </a:buClr>
              <a:buFont typeface="Calibri" panose="020F0502020204030204" pitchFamily="34" charset="0"/>
              <a:buChar char="→"/>
            </a:pPr>
            <a:r>
              <a:rPr lang="fr-FR" sz="2400" dirty="0" smtClean="0"/>
              <a:t>OMS</a:t>
            </a:r>
          </a:p>
          <a:p>
            <a:pPr marL="742950" lvl="1" indent="-285750">
              <a:buClr>
                <a:schemeClr val="tx2"/>
              </a:buClr>
              <a:buFont typeface="Calibri" panose="020F0502020204030204" pitchFamily="34" charset="0"/>
              <a:buChar char="→"/>
            </a:pPr>
            <a:r>
              <a:rPr lang="fr-FR" sz="2400" dirty="0" smtClean="0"/>
              <a:t>PNNS</a:t>
            </a:r>
          </a:p>
          <a:p>
            <a:pPr marL="742950" lvl="1" indent="-285750">
              <a:buClr>
                <a:schemeClr val="tx2"/>
              </a:buClr>
              <a:buFont typeface="Calibri" panose="020F0502020204030204" pitchFamily="34" charset="0"/>
              <a:buChar char="→"/>
            </a:pPr>
            <a:endParaRPr lang="fr-FR" sz="2400" dirty="0" smtClean="0"/>
          </a:p>
          <a:p>
            <a:pPr marL="285750" indent="-285750">
              <a:buClr>
                <a:schemeClr val="tx2"/>
              </a:buClr>
              <a:buFont typeface="Wingdings" panose="05000000000000000000" pitchFamily="2" charset="2"/>
              <a:buChar char="v"/>
            </a:pPr>
            <a:r>
              <a:rPr lang="fr-FR" sz="2400" dirty="0" smtClean="0"/>
              <a:t>L’effet favorable sur la mise en place du lien mère-enfant.</a:t>
            </a:r>
          </a:p>
          <a:p>
            <a:pPr marL="285750" indent="-285750">
              <a:buClr>
                <a:schemeClr val="tx2"/>
              </a:buClr>
              <a:buFont typeface="Wingdings" panose="05000000000000000000" pitchFamily="2" charset="2"/>
              <a:buChar char="v"/>
            </a:pPr>
            <a:endParaRPr lang="fr-FR" sz="2400" dirty="0" smtClean="0"/>
          </a:p>
          <a:p>
            <a:pPr marL="285750" indent="-285750">
              <a:buClr>
                <a:schemeClr val="tx2"/>
              </a:buClr>
              <a:buFont typeface="Wingdings" panose="05000000000000000000" pitchFamily="2" charset="2"/>
              <a:buChar char="v"/>
            </a:pPr>
            <a:r>
              <a:rPr lang="fr-FR" sz="2400" dirty="0" smtClean="0"/>
              <a:t>Le coût des substituts de lait maternel, en particulier pour les familles en situation de précarité.</a:t>
            </a:r>
          </a:p>
        </p:txBody>
      </p:sp>
    </p:spTree>
    <p:extLst>
      <p:ext uri="{BB962C8B-B14F-4D97-AF65-F5344CB8AC3E}">
        <p14:creationId xmlns:p14="http://schemas.microsoft.com/office/powerpoint/2010/main" val="3802738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3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9144000" cy="759417"/>
          </a:xfrm>
          <a:prstGeom prst="rect">
            <a:avLst/>
          </a:prstGeom>
          <a:solidFill>
            <a:srgbClr val="005EB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400" b="1" dirty="0" smtClean="0">
                <a:latin typeface="Coo Hew" pitchFamily="2" charset="0"/>
                <a:ea typeface="Coo Hew" pitchFamily="2" charset="0"/>
              </a:rPr>
              <a:t>Pourquoi soutenir l’allaitement maternel au retour à domicile?</a:t>
            </a:r>
            <a:endParaRPr lang="fr-FR" sz="2400" b="1" dirty="0">
              <a:latin typeface="Coo Hew" pitchFamily="2" charset="0"/>
              <a:ea typeface="Coo Hew" pitchFamily="2" charset="0"/>
            </a:endParaRPr>
          </a:p>
        </p:txBody>
      </p:sp>
      <p:sp>
        <p:nvSpPr>
          <p:cNvPr id="5" name="ZoneTexte 4"/>
          <p:cNvSpPr txBox="1"/>
          <p:nvPr/>
        </p:nvSpPr>
        <p:spPr>
          <a:xfrm>
            <a:off x="304799" y="1567223"/>
            <a:ext cx="8666479" cy="954107"/>
          </a:xfrm>
          <a:prstGeom prst="rect">
            <a:avLst/>
          </a:prstGeom>
          <a:noFill/>
        </p:spPr>
        <p:txBody>
          <a:bodyPr wrap="square" rtlCol="0" anchor="ctr">
            <a:spAutoFit/>
          </a:bodyPr>
          <a:lstStyle/>
          <a:p>
            <a:pPr algn="ctr"/>
            <a:r>
              <a:rPr lang="fr-FR" sz="2800" dirty="0" smtClean="0"/>
              <a:t>Augmentation des taux d’induction des allaitements maternels en France.</a:t>
            </a:r>
            <a:endParaRPr lang="fr-FR" sz="2800" dirty="0"/>
          </a:p>
        </p:txBody>
      </p:sp>
      <p:sp>
        <p:nvSpPr>
          <p:cNvPr id="6" name="ZoneTexte 5"/>
          <p:cNvSpPr txBox="1"/>
          <p:nvPr/>
        </p:nvSpPr>
        <p:spPr>
          <a:xfrm>
            <a:off x="3572233" y="2874390"/>
            <a:ext cx="1847133" cy="584775"/>
          </a:xfrm>
          <a:prstGeom prst="rect">
            <a:avLst/>
          </a:prstGeom>
          <a:noFill/>
        </p:spPr>
        <p:txBody>
          <a:bodyPr wrap="square" rtlCol="0">
            <a:spAutoFit/>
          </a:bodyPr>
          <a:lstStyle/>
          <a:p>
            <a:pPr algn="ctr"/>
            <a:r>
              <a:rPr lang="fr-FR" sz="3200" b="1" dirty="0" smtClean="0"/>
              <a:t>MAIS</a:t>
            </a:r>
            <a:endParaRPr lang="fr-FR" sz="3200" b="1" dirty="0"/>
          </a:p>
        </p:txBody>
      </p:sp>
      <p:sp>
        <p:nvSpPr>
          <p:cNvPr id="7" name="ZoneTexte 6"/>
          <p:cNvSpPr txBox="1"/>
          <p:nvPr/>
        </p:nvSpPr>
        <p:spPr>
          <a:xfrm>
            <a:off x="277848" y="4091037"/>
            <a:ext cx="8382000" cy="2462213"/>
          </a:xfrm>
          <a:prstGeom prst="rect">
            <a:avLst/>
          </a:prstGeom>
          <a:noFill/>
        </p:spPr>
        <p:txBody>
          <a:bodyPr wrap="square" rtlCol="0">
            <a:spAutoFit/>
          </a:bodyPr>
          <a:lstStyle/>
          <a:p>
            <a:pPr marL="285750" indent="-285750">
              <a:buClr>
                <a:schemeClr val="tx2"/>
              </a:buClr>
              <a:buFont typeface="Wingdings" panose="05000000000000000000" pitchFamily="2" charset="2"/>
              <a:buChar char="v"/>
            </a:pPr>
            <a:r>
              <a:rPr lang="fr-FR" sz="2200" b="1" u="sng" dirty="0"/>
              <a:t>L’étude ELFE </a:t>
            </a:r>
            <a:r>
              <a:rPr lang="fr-FR" sz="2200" b="1" u="sng" dirty="0" smtClean="0"/>
              <a:t>:</a:t>
            </a:r>
            <a:r>
              <a:rPr lang="fr-FR" sz="2200" dirty="0" smtClean="0"/>
              <a:t> «l’allaitement </a:t>
            </a:r>
            <a:r>
              <a:rPr lang="fr-FR" sz="2200" dirty="0"/>
              <a:t>qu’il soit exclusif ou partiel, était moins fréquent chez les mères non mariées, âgées de moins de 30 ans, au chômage, au foyer ou en congé </a:t>
            </a:r>
            <a:r>
              <a:rPr lang="fr-FR" sz="2200" dirty="0" smtClean="0"/>
              <a:t>parental»</a:t>
            </a:r>
          </a:p>
          <a:p>
            <a:pPr marL="285750" indent="-285750">
              <a:buClr>
                <a:schemeClr val="tx2"/>
              </a:buClr>
              <a:buFont typeface="Wingdings" panose="05000000000000000000" pitchFamily="2" charset="2"/>
              <a:buChar char="v"/>
            </a:pPr>
            <a:endParaRPr lang="fr-FR" sz="2200" dirty="0" smtClean="0"/>
          </a:p>
          <a:p>
            <a:pPr marL="285750" indent="-285750">
              <a:buClr>
                <a:schemeClr val="tx2"/>
              </a:buClr>
              <a:buFont typeface="Wingdings" panose="05000000000000000000" pitchFamily="2" charset="2"/>
              <a:buChar char="v"/>
            </a:pPr>
            <a:r>
              <a:rPr lang="fr-FR" sz="2200" b="1" u="sng" dirty="0" smtClean="0"/>
              <a:t>L’étude EPIFANE </a:t>
            </a:r>
            <a:r>
              <a:rPr lang="fr-FR" sz="2200" dirty="0" smtClean="0"/>
              <a:t>: « la </a:t>
            </a:r>
            <a:r>
              <a:rPr lang="fr-FR" sz="2200" dirty="0"/>
              <a:t>poursuite de l’allaitement maternel était associée aux même variables que son initiation en maternité,  à savoir les </a:t>
            </a:r>
            <a:r>
              <a:rPr lang="fr-FR" sz="2200" dirty="0" smtClean="0"/>
              <a:t>facteurs </a:t>
            </a:r>
            <a:r>
              <a:rPr lang="fr-FR" sz="2200" dirty="0"/>
              <a:t>sociodémographiques et comportementaux</a:t>
            </a:r>
            <a:r>
              <a:rPr lang="fr-FR" sz="2200" dirty="0" smtClean="0"/>
              <a:t>».</a:t>
            </a:r>
            <a:endParaRPr lang="fr-FR" sz="2200" dirty="0"/>
          </a:p>
        </p:txBody>
      </p:sp>
    </p:spTree>
    <p:extLst>
      <p:ext uri="{BB962C8B-B14F-4D97-AF65-F5344CB8AC3E}">
        <p14:creationId xmlns:p14="http://schemas.microsoft.com/office/powerpoint/2010/main" val="1790046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9144000" cy="743918"/>
          </a:xfrm>
          <a:prstGeom prst="rect">
            <a:avLst/>
          </a:prstGeom>
          <a:solidFill>
            <a:srgbClr val="005EB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400" b="1" dirty="0" smtClean="0">
                <a:latin typeface="Coo Hew" pitchFamily="2" charset="0"/>
                <a:ea typeface="Coo Hew" pitchFamily="2" charset="0"/>
              </a:rPr>
              <a:t>Pourquoi soutenir l’allaitement maternel au retour à domicile?</a:t>
            </a:r>
            <a:endParaRPr lang="fr-FR" sz="2400" b="1" dirty="0">
              <a:latin typeface="Coo Hew" pitchFamily="2" charset="0"/>
              <a:ea typeface="Coo Hew" pitchFamily="2" charset="0"/>
            </a:endParaRPr>
          </a:p>
        </p:txBody>
      </p:sp>
      <p:sp>
        <p:nvSpPr>
          <p:cNvPr id="3" name="ZoneTexte 2"/>
          <p:cNvSpPr txBox="1"/>
          <p:nvPr/>
        </p:nvSpPr>
        <p:spPr>
          <a:xfrm>
            <a:off x="821108" y="1328758"/>
            <a:ext cx="7501783" cy="1938992"/>
          </a:xfrm>
          <a:prstGeom prst="rect">
            <a:avLst/>
          </a:prstGeom>
          <a:noFill/>
        </p:spPr>
        <p:txBody>
          <a:bodyPr wrap="square" rtlCol="0" anchor="ctr">
            <a:spAutoFit/>
          </a:bodyPr>
          <a:lstStyle/>
          <a:p>
            <a:pPr algn="ctr"/>
            <a:r>
              <a:rPr lang="fr-FR" sz="2400" dirty="0"/>
              <a:t>Les mères en situation de précarité sont celles qui </a:t>
            </a:r>
            <a:r>
              <a:rPr lang="fr-FR" sz="2400" dirty="0" smtClean="0"/>
              <a:t>profitent le </a:t>
            </a:r>
            <a:r>
              <a:rPr lang="fr-FR" sz="2400" dirty="0"/>
              <a:t>moins de l’augmentation des taux d’allaitement de ces dernières décennies, </a:t>
            </a:r>
            <a:r>
              <a:rPr lang="fr-FR" sz="2400" dirty="0" smtClean="0"/>
              <a:t>alors </a:t>
            </a:r>
            <a:r>
              <a:rPr lang="fr-FR" sz="2400" dirty="0"/>
              <a:t>même que d’un point de vue de </a:t>
            </a:r>
            <a:r>
              <a:rPr lang="fr-FR" sz="2400" b="1" dirty="0"/>
              <a:t>santé </a:t>
            </a:r>
            <a:r>
              <a:rPr lang="fr-FR" sz="2400" b="1" dirty="0" smtClean="0"/>
              <a:t>publique</a:t>
            </a:r>
            <a:r>
              <a:rPr lang="fr-FR" sz="2400" dirty="0" smtClean="0"/>
              <a:t>, mais aussi économique, elles en tireraient le plus de bénéfices. </a:t>
            </a:r>
          </a:p>
        </p:txBody>
      </p:sp>
      <p:cxnSp>
        <p:nvCxnSpPr>
          <p:cNvPr id="6" name="Connecteur droit avec flèche 5"/>
          <p:cNvCxnSpPr/>
          <p:nvPr/>
        </p:nvCxnSpPr>
        <p:spPr>
          <a:xfrm>
            <a:off x="4602995" y="3267750"/>
            <a:ext cx="0" cy="1158240"/>
          </a:xfrm>
          <a:prstGeom prst="straightConnector1">
            <a:avLst/>
          </a:prstGeom>
          <a:ln w="57150">
            <a:solidFill>
              <a:srgbClr val="005EB0"/>
            </a:solidFill>
            <a:tailEnd type="arrow"/>
          </a:ln>
        </p:spPr>
        <p:style>
          <a:lnRef idx="1">
            <a:schemeClr val="accent1"/>
          </a:lnRef>
          <a:fillRef idx="0">
            <a:schemeClr val="accent1"/>
          </a:fillRef>
          <a:effectRef idx="0">
            <a:schemeClr val="accent1"/>
          </a:effectRef>
          <a:fontRef idx="minor">
            <a:schemeClr val="tx1"/>
          </a:fontRef>
        </p:style>
      </p:cxnSp>
      <p:sp>
        <p:nvSpPr>
          <p:cNvPr id="8" name="Explosion 1 7"/>
          <p:cNvSpPr/>
          <p:nvPr/>
        </p:nvSpPr>
        <p:spPr>
          <a:xfrm>
            <a:off x="2680172" y="4293031"/>
            <a:ext cx="3783653" cy="2392250"/>
          </a:xfrm>
          <a:prstGeom prst="irregularSeal1">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chemeClr val="tx2"/>
                </a:solidFill>
              </a:rPr>
              <a:t>Inégalités sociales de santé</a:t>
            </a:r>
            <a:endParaRPr lang="fr-FR" sz="2000" b="1" dirty="0">
              <a:solidFill>
                <a:schemeClr val="tx2"/>
              </a:solidFill>
            </a:endParaRPr>
          </a:p>
        </p:txBody>
      </p:sp>
    </p:spTree>
    <p:extLst>
      <p:ext uri="{BB962C8B-B14F-4D97-AF65-F5344CB8AC3E}">
        <p14:creationId xmlns:p14="http://schemas.microsoft.com/office/powerpoint/2010/main" val="2053806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ppt_x</p:attrName>
                                        </p:attrNameLst>
                                      </p:cBhvr>
                                      <p:tavLst>
                                        <p:tav tm="0">
                                          <p:val>
                                            <p:strVal val="#ppt_x"/>
                                          </p:val>
                                        </p:tav>
                                        <p:tav tm="100000">
                                          <p:val>
                                            <p:strVal val="#ppt_x"/>
                                          </p:val>
                                        </p:tav>
                                      </p:tavLst>
                                    </p:anim>
                                    <p:anim calcmode="lin" valueType="num">
                                      <p:cBhvr>
                                        <p:cTn id="1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728420"/>
          </a:xfrm>
          <a:prstGeom prst="rect">
            <a:avLst/>
          </a:prstGeom>
          <a:solidFill>
            <a:srgbClr val="005EB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400" b="1" dirty="0" smtClean="0">
                <a:latin typeface="Coo Hew" pitchFamily="2" charset="0"/>
                <a:ea typeface="Coo Hew" pitchFamily="2" charset="0"/>
              </a:rPr>
              <a:t>Pourquoi soutenir l’allaitement maternel au retour à domicile?</a:t>
            </a:r>
            <a:endParaRPr lang="fr-FR" sz="2400" b="1" dirty="0">
              <a:latin typeface="Coo Hew" pitchFamily="2" charset="0"/>
              <a:ea typeface="Coo Hew" pitchFamily="2" charset="0"/>
            </a:endParaRPr>
          </a:p>
        </p:txBody>
      </p:sp>
      <p:sp>
        <p:nvSpPr>
          <p:cNvPr id="3" name="ZoneTexte 2"/>
          <p:cNvSpPr txBox="1"/>
          <p:nvPr/>
        </p:nvSpPr>
        <p:spPr>
          <a:xfrm>
            <a:off x="821107" y="4657484"/>
            <a:ext cx="7501783" cy="1077218"/>
          </a:xfrm>
          <a:prstGeom prst="rect">
            <a:avLst/>
          </a:prstGeom>
          <a:noFill/>
        </p:spPr>
        <p:txBody>
          <a:bodyPr wrap="square" rtlCol="0" anchor="ctr">
            <a:spAutoFit/>
          </a:bodyPr>
          <a:lstStyle/>
          <a:p>
            <a:pPr algn="ctr"/>
            <a:r>
              <a:rPr lang="fr-FR" sz="3200" dirty="0" smtClean="0"/>
              <a:t>Actions de prévention médico-sociale, en particulier en faveur des plus démunis.</a:t>
            </a:r>
          </a:p>
        </p:txBody>
      </p:sp>
      <p:sp>
        <p:nvSpPr>
          <p:cNvPr id="6" name="Ellipse 5"/>
          <p:cNvSpPr/>
          <p:nvPr/>
        </p:nvSpPr>
        <p:spPr>
          <a:xfrm>
            <a:off x="2653740" y="1356560"/>
            <a:ext cx="3836519" cy="2254546"/>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800" dirty="0" smtClean="0"/>
              <a:t>PMI</a:t>
            </a:r>
            <a:endParaRPr lang="fr-FR" sz="4800" dirty="0"/>
          </a:p>
        </p:txBody>
      </p:sp>
    </p:spTree>
    <p:extLst>
      <p:ext uri="{BB962C8B-B14F-4D97-AF65-F5344CB8AC3E}">
        <p14:creationId xmlns:p14="http://schemas.microsoft.com/office/powerpoint/2010/main" val="255273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9144000" cy="1828801"/>
          </a:xfrm>
          <a:prstGeom prst="rect">
            <a:avLst/>
          </a:prstGeom>
          <a:solidFill>
            <a:srgbClr val="005EB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3600" b="1" dirty="0">
                <a:solidFill>
                  <a:schemeClr val="bg1"/>
                </a:solidFill>
                <a:latin typeface="Coo Hew" pitchFamily="2" charset="0"/>
                <a:ea typeface="Coo Hew" pitchFamily="2" charset="0"/>
                <a:cs typeface="CooperHewitt-Bold"/>
              </a:rPr>
              <a:t>Comment soutenir l’allaitement maternel au retour à domicile</a:t>
            </a:r>
            <a:r>
              <a:rPr lang="fr-FR" sz="3600" b="1" dirty="0" smtClean="0">
                <a:solidFill>
                  <a:schemeClr val="bg1"/>
                </a:solidFill>
                <a:latin typeface="Coo Hew" pitchFamily="2" charset="0"/>
                <a:ea typeface="Coo Hew" pitchFamily="2" charset="0"/>
                <a:cs typeface="CooperHewitt-Bold"/>
              </a:rPr>
              <a:t>?</a:t>
            </a:r>
            <a:endParaRPr lang="fr-FR" sz="3600" dirty="0"/>
          </a:p>
        </p:txBody>
      </p:sp>
      <p:graphicFrame>
        <p:nvGraphicFramePr>
          <p:cNvPr id="7" name="Diagramme 6"/>
          <p:cNvGraphicFramePr/>
          <p:nvPr>
            <p:extLst>
              <p:ext uri="{D42A27DB-BD31-4B8C-83A1-F6EECF244321}">
                <p14:modId xmlns:p14="http://schemas.microsoft.com/office/powerpoint/2010/main" val="3222691670"/>
              </p:ext>
            </p:extLst>
          </p:nvPr>
        </p:nvGraphicFramePr>
        <p:xfrm>
          <a:off x="1195952" y="1999281"/>
          <a:ext cx="6398217" cy="47261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22430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3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Graphic spid="7"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9144000" cy="2147867"/>
          </a:xfrm>
          <a:prstGeom prst="rect">
            <a:avLst/>
          </a:prstGeom>
          <a:solidFill>
            <a:srgbClr val="005EB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6" name="ZoneTexte 5"/>
          <p:cNvSpPr txBox="1"/>
          <p:nvPr/>
        </p:nvSpPr>
        <p:spPr>
          <a:xfrm>
            <a:off x="1813712" y="689211"/>
            <a:ext cx="5516576" cy="769441"/>
          </a:xfrm>
          <a:prstGeom prst="rect">
            <a:avLst/>
          </a:prstGeom>
          <a:noFill/>
        </p:spPr>
        <p:txBody>
          <a:bodyPr wrap="square" rtlCol="0" anchor="ctr">
            <a:spAutoFit/>
          </a:bodyPr>
          <a:lstStyle/>
          <a:p>
            <a:pPr algn="ctr"/>
            <a:r>
              <a:rPr lang="fr-FR" sz="4400" dirty="0" smtClean="0">
                <a:solidFill>
                  <a:srgbClr val="FFFFFF"/>
                </a:solidFill>
                <a:latin typeface="Coo Hew" pitchFamily="2" charset="0"/>
                <a:ea typeface="Coo Hew" pitchFamily="2" charset="0"/>
                <a:cs typeface="CooperHewitt-Medium"/>
              </a:rPr>
              <a:t>Cas clinique</a:t>
            </a:r>
            <a:endParaRPr lang="fr-FR" sz="4400" dirty="0">
              <a:solidFill>
                <a:srgbClr val="FFFFFF"/>
              </a:solidFill>
              <a:latin typeface="Coo Hew" pitchFamily="2" charset="0"/>
              <a:ea typeface="Coo Hew" pitchFamily="2" charset="0"/>
              <a:cs typeface="CooperHewitt-Medium"/>
            </a:endParaRPr>
          </a:p>
        </p:txBody>
      </p:sp>
      <p:sp>
        <p:nvSpPr>
          <p:cNvPr id="2" name="ZoneTexte 1"/>
          <p:cNvSpPr txBox="1"/>
          <p:nvPr/>
        </p:nvSpPr>
        <p:spPr>
          <a:xfrm>
            <a:off x="139484" y="2147866"/>
            <a:ext cx="8803037" cy="4524315"/>
          </a:xfrm>
          <a:prstGeom prst="rect">
            <a:avLst/>
          </a:prstGeom>
          <a:noFill/>
        </p:spPr>
        <p:txBody>
          <a:bodyPr wrap="square" rtlCol="0">
            <a:spAutoFit/>
          </a:bodyPr>
          <a:lstStyle/>
          <a:p>
            <a:endParaRPr lang="fr-FR" dirty="0" smtClean="0"/>
          </a:p>
          <a:p>
            <a:r>
              <a:rPr lang="fr-FR" dirty="0" smtClean="0"/>
              <a:t>Léon </a:t>
            </a:r>
            <a:r>
              <a:rPr lang="fr-FR" dirty="0"/>
              <a:t>est né à un terme de 37+5 SA avec  un poids de naissance de 2650g.</a:t>
            </a:r>
          </a:p>
          <a:p>
            <a:r>
              <a:rPr lang="fr-FR" dirty="0"/>
              <a:t>Début de travail spontané par rupture de la poche des eaux. </a:t>
            </a:r>
          </a:p>
          <a:p>
            <a:r>
              <a:rPr lang="fr-FR" dirty="0"/>
              <a:t>Extraction par voie basse instrumentale (ventouses) ayant laissé une bosse </a:t>
            </a:r>
            <a:r>
              <a:rPr lang="fr-FR" dirty="0" err="1"/>
              <a:t>sérosanguine</a:t>
            </a:r>
            <a:r>
              <a:rPr lang="fr-FR" dirty="0"/>
              <a:t>. </a:t>
            </a:r>
          </a:p>
          <a:p>
            <a:r>
              <a:rPr lang="fr-FR" dirty="0"/>
              <a:t>Léon a eu un ictère nécessitant 2x3h de photothérapie .</a:t>
            </a:r>
          </a:p>
          <a:p>
            <a:r>
              <a:rPr lang="fr-FR" dirty="0" smtClean="0"/>
              <a:t>La mère de Léon souffre de  </a:t>
            </a:r>
            <a:r>
              <a:rPr lang="fr-FR" dirty="0"/>
              <a:t>crevasses aux deux mamelons dès J2.</a:t>
            </a:r>
          </a:p>
          <a:p>
            <a:r>
              <a:rPr lang="fr-FR" dirty="0" smtClean="0"/>
              <a:t>Elle a </a:t>
            </a:r>
            <a:r>
              <a:rPr lang="fr-FR" dirty="0"/>
              <a:t>un important </a:t>
            </a:r>
            <a:r>
              <a:rPr lang="fr-FR" dirty="0" smtClean="0"/>
              <a:t>engorgement à la maternité.</a:t>
            </a:r>
          </a:p>
          <a:p>
            <a:r>
              <a:rPr lang="fr-FR" dirty="0" smtClean="0"/>
              <a:t>Léon et sa mère sortent  </a:t>
            </a:r>
            <a:r>
              <a:rPr lang="fr-FR" dirty="0"/>
              <a:t>à J4 </a:t>
            </a:r>
            <a:r>
              <a:rPr lang="fr-FR" dirty="0" smtClean="0"/>
              <a:t>avec </a:t>
            </a:r>
            <a:r>
              <a:rPr lang="fr-FR" dirty="0"/>
              <a:t>un poids de 2470g car Léon avait repris 20g depuis la veille.</a:t>
            </a:r>
          </a:p>
          <a:p>
            <a:endParaRPr lang="fr-FR" b="1" u="sng" dirty="0" smtClean="0"/>
          </a:p>
          <a:p>
            <a:r>
              <a:rPr lang="fr-FR" b="1" u="sng" dirty="0" smtClean="0"/>
              <a:t>Au retour à domicile:</a:t>
            </a:r>
          </a:p>
          <a:p>
            <a:r>
              <a:rPr lang="fr-FR" dirty="0" smtClean="0"/>
              <a:t>Léon est sorti de la maternité un vendredi. La première nuit, ses parents sont étonnés car Léon a dormi 5h de suite sans réclamer de tétée. Ils le trouvent toujours très ictérique.</a:t>
            </a:r>
          </a:p>
          <a:p>
            <a:r>
              <a:rPr lang="fr-FR" dirty="0" smtClean="0"/>
              <a:t>Le lundi les parents contactent la PMI pour faire peser leur fils car il n’a pas émis de selles et dort beaucoup…</a:t>
            </a:r>
          </a:p>
          <a:p>
            <a:endParaRPr lang="fr-FR" dirty="0" smtClean="0"/>
          </a:p>
        </p:txBody>
      </p:sp>
    </p:spTree>
    <p:extLst>
      <p:ext uri="{BB962C8B-B14F-4D97-AF65-F5344CB8AC3E}">
        <p14:creationId xmlns:p14="http://schemas.microsoft.com/office/powerpoint/2010/main" val="2623531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3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2">
                                            <p:txEl>
                                              <p:pRg st="4" end="4"/>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2">
                                            <p:txEl>
                                              <p:pRg st="5" end="5"/>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2">
                                            <p:txEl>
                                              <p:pRg st="9" end="9"/>
                                            </p:txEl>
                                          </p:spTgt>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2">
                                            <p:txEl>
                                              <p:pRg st="10" end="10"/>
                                            </p:txEl>
                                          </p:spTgt>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5742" y="91498"/>
            <a:ext cx="4013161" cy="66495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Connecteur droit avec flèche 7"/>
          <p:cNvCxnSpPr/>
          <p:nvPr/>
        </p:nvCxnSpPr>
        <p:spPr>
          <a:xfrm flipH="1">
            <a:off x="3433053" y="798335"/>
            <a:ext cx="3285460" cy="442314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 name="ZoneTexte 9"/>
          <p:cNvSpPr txBox="1"/>
          <p:nvPr/>
        </p:nvSpPr>
        <p:spPr>
          <a:xfrm>
            <a:off x="6718513" y="467003"/>
            <a:ext cx="2425487" cy="338554"/>
          </a:xfrm>
          <a:prstGeom prst="rect">
            <a:avLst/>
          </a:prstGeom>
          <a:noFill/>
        </p:spPr>
        <p:txBody>
          <a:bodyPr wrap="square" rtlCol="0">
            <a:spAutoFit/>
          </a:bodyPr>
          <a:lstStyle/>
          <a:p>
            <a:r>
              <a:rPr lang="fr-FR" sz="1600" b="1" dirty="0" smtClean="0">
                <a:solidFill>
                  <a:schemeClr val="tx2">
                    <a:lumMod val="60000"/>
                    <a:lumOff val="40000"/>
                  </a:schemeClr>
                </a:solidFill>
              </a:rPr>
              <a:t>J4 sortie de maternité</a:t>
            </a:r>
            <a:endParaRPr lang="fr-FR" sz="1600" b="1" dirty="0">
              <a:solidFill>
                <a:schemeClr val="tx2">
                  <a:lumMod val="60000"/>
                  <a:lumOff val="40000"/>
                </a:schemeClr>
              </a:solidFill>
            </a:endParaRPr>
          </a:p>
        </p:txBody>
      </p:sp>
      <p:cxnSp>
        <p:nvCxnSpPr>
          <p:cNvPr id="14" name="Connecteur droit avec flèche 13"/>
          <p:cNvCxnSpPr/>
          <p:nvPr/>
        </p:nvCxnSpPr>
        <p:spPr>
          <a:xfrm flipH="1">
            <a:off x="4875250" y="3706598"/>
            <a:ext cx="1982747" cy="83997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5" name="ZoneTexte 14"/>
          <p:cNvSpPr txBox="1"/>
          <p:nvPr/>
        </p:nvSpPr>
        <p:spPr>
          <a:xfrm>
            <a:off x="6857997" y="3503398"/>
            <a:ext cx="2286003" cy="338554"/>
          </a:xfrm>
          <a:prstGeom prst="rect">
            <a:avLst/>
          </a:prstGeom>
          <a:noFill/>
        </p:spPr>
        <p:txBody>
          <a:bodyPr wrap="square" rtlCol="0">
            <a:spAutoFit/>
          </a:bodyPr>
          <a:lstStyle/>
          <a:p>
            <a:r>
              <a:rPr lang="fr-FR" sz="1600" b="1" dirty="0" smtClean="0">
                <a:solidFill>
                  <a:schemeClr val="tx2">
                    <a:lumMod val="60000"/>
                    <a:lumOff val="40000"/>
                  </a:schemeClr>
                </a:solidFill>
              </a:rPr>
              <a:t>J19 récupération PN</a:t>
            </a:r>
            <a:endParaRPr lang="fr-FR" sz="1600" b="1" dirty="0">
              <a:solidFill>
                <a:schemeClr val="tx2">
                  <a:lumMod val="60000"/>
                  <a:lumOff val="40000"/>
                </a:schemeClr>
              </a:solidFill>
            </a:endParaRPr>
          </a:p>
        </p:txBody>
      </p:sp>
      <p:cxnSp>
        <p:nvCxnSpPr>
          <p:cNvPr id="20" name="Connecteur droit avec flèche 19"/>
          <p:cNvCxnSpPr/>
          <p:nvPr/>
        </p:nvCxnSpPr>
        <p:spPr>
          <a:xfrm flipH="1">
            <a:off x="3738783" y="1246128"/>
            <a:ext cx="3119214" cy="390542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2" name="ZoneTexte 21"/>
          <p:cNvSpPr txBox="1"/>
          <p:nvPr/>
        </p:nvSpPr>
        <p:spPr>
          <a:xfrm>
            <a:off x="6857997" y="953740"/>
            <a:ext cx="2564972" cy="338554"/>
          </a:xfrm>
          <a:prstGeom prst="rect">
            <a:avLst/>
          </a:prstGeom>
          <a:noFill/>
        </p:spPr>
        <p:txBody>
          <a:bodyPr wrap="square" rtlCol="0">
            <a:spAutoFit/>
          </a:bodyPr>
          <a:lstStyle/>
          <a:p>
            <a:r>
              <a:rPr lang="fr-FR" sz="1600" b="1" dirty="0" smtClean="0">
                <a:solidFill>
                  <a:schemeClr val="tx2">
                    <a:lumMod val="60000"/>
                    <a:lumOff val="40000"/>
                  </a:schemeClr>
                </a:solidFill>
              </a:rPr>
              <a:t>J7 consultation PMI:+10g</a:t>
            </a:r>
            <a:endParaRPr lang="fr-FR" sz="1600" b="1" dirty="0">
              <a:solidFill>
                <a:schemeClr val="tx2">
                  <a:lumMod val="60000"/>
                  <a:lumOff val="40000"/>
                </a:schemeClr>
              </a:solidFill>
            </a:endParaRPr>
          </a:p>
        </p:txBody>
      </p:sp>
    </p:spTree>
    <p:extLst>
      <p:ext uri="{BB962C8B-B14F-4D97-AF65-F5344CB8AC3E}">
        <p14:creationId xmlns:p14="http://schemas.microsoft.com/office/powerpoint/2010/main" val="2210280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down)">
                                      <p:cBhvr>
                                        <p:cTn id="15" dur="500"/>
                                        <p:tgtEl>
                                          <p:spTgt spid="20"/>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wipe(down)">
                                      <p:cBhvr>
                                        <p:cTn id="18" dur="500"/>
                                        <p:tgtEl>
                                          <p:spTgt spid="2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down)">
                                      <p:cBhvr>
                                        <p:cTn id="23" dur="500"/>
                                        <p:tgtEl>
                                          <p:spTgt spid="15"/>
                                        </p:tgtEl>
                                      </p:cBhvr>
                                    </p:animEffect>
                                  </p:childTnLst>
                                </p:cTn>
                              </p:par>
                              <p:par>
                                <p:cTn id="24" presetID="22" presetClass="entr" presetSubtype="4" fill="hold"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774915"/>
          </a:xfrm>
          <a:prstGeom prst="rect">
            <a:avLst/>
          </a:prstGeom>
          <a:solidFill>
            <a:srgbClr val="005EB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400" b="1" dirty="0" smtClean="0">
                <a:latin typeface="Coo Hew" pitchFamily="2" charset="0"/>
                <a:ea typeface="Coo Hew" pitchFamily="2" charset="0"/>
              </a:rPr>
              <a:t>Cas clinique</a:t>
            </a:r>
            <a:endParaRPr lang="fr-FR" sz="2400" b="1" dirty="0">
              <a:latin typeface="Coo Hew" pitchFamily="2" charset="0"/>
              <a:ea typeface="Coo Hew" pitchFamily="2" charset="0"/>
            </a:endParaRPr>
          </a:p>
        </p:txBody>
      </p:sp>
      <p:sp>
        <p:nvSpPr>
          <p:cNvPr id="2" name="ZoneTexte 1"/>
          <p:cNvSpPr txBox="1"/>
          <p:nvPr/>
        </p:nvSpPr>
        <p:spPr>
          <a:xfrm>
            <a:off x="418455" y="1613473"/>
            <a:ext cx="8105614" cy="3785652"/>
          </a:xfrm>
          <a:prstGeom prst="rect">
            <a:avLst/>
          </a:prstGeom>
          <a:noFill/>
        </p:spPr>
        <p:txBody>
          <a:bodyPr wrap="square" rtlCol="0" anchor="ctr">
            <a:spAutoFit/>
          </a:bodyPr>
          <a:lstStyle/>
          <a:p>
            <a:pPr algn="ctr"/>
            <a:r>
              <a:rPr lang="fr-FR" sz="4000" dirty="0" smtClean="0"/>
              <a:t>Suite à l’appel de la mère de Léon à la PMI le lundi matin, vous effectuez une visite à domicile.</a:t>
            </a:r>
          </a:p>
          <a:p>
            <a:pPr algn="ctr"/>
            <a:endParaRPr lang="fr-FR" sz="4000" dirty="0" smtClean="0"/>
          </a:p>
          <a:p>
            <a:pPr algn="ctr"/>
            <a:r>
              <a:rPr lang="fr-FR" sz="4000" dirty="0" smtClean="0"/>
              <a:t>Quels éléments attirent votre attention?</a:t>
            </a:r>
            <a:endParaRPr lang="fr-FR" sz="4000" dirty="0"/>
          </a:p>
        </p:txBody>
      </p:sp>
    </p:spTree>
    <p:extLst>
      <p:ext uri="{BB962C8B-B14F-4D97-AF65-F5344CB8AC3E}">
        <p14:creationId xmlns:p14="http://schemas.microsoft.com/office/powerpoint/2010/main" val="3004123489"/>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1577</TotalTime>
  <Words>1409</Words>
  <Application>Microsoft Office PowerPoint</Application>
  <PresentationFormat>Affichage à l'écran (4:3)</PresentationFormat>
  <Paragraphs>100</Paragraphs>
  <Slides>11</Slides>
  <Notes>7</Notes>
  <HiddenSlides>0</HiddenSlides>
  <MMClips>0</MMClips>
  <ScaleCrop>false</ScaleCrop>
  <HeadingPairs>
    <vt:vector size="4" baseType="variant">
      <vt:variant>
        <vt:lpstr>Thème</vt:lpstr>
      </vt:variant>
      <vt:variant>
        <vt:i4>1</vt:i4>
      </vt:variant>
      <vt:variant>
        <vt:lpstr>Titres des diapositives</vt:lpstr>
      </vt:variant>
      <vt:variant>
        <vt:i4>11</vt:i4>
      </vt:variant>
    </vt:vector>
  </HeadingPairs>
  <TitlesOfParts>
    <vt:vector size="12" baseType="lpstr">
      <vt:lpstr>Thème Office</vt:lpstr>
      <vt:lpstr>Comment soutenir l’allaitement maternel au retour à domicile?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CG74</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 principal du document</dc:title>
  <dc:creator>FONTAINE Agnes</dc:creator>
  <cp:lastModifiedBy>FOURNIER Geraldine</cp:lastModifiedBy>
  <cp:revision>37</cp:revision>
  <cp:lastPrinted>2015-09-07T07:07:03Z</cp:lastPrinted>
  <dcterms:created xsi:type="dcterms:W3CDTF">2017-05-03T13:38:15Z</dcterms:created>
  <dcterms:modified xsi:type="dcterms:W3CDTF">2019-06-05T18:43:14Z</dcterms:modified>
</cp:coreProperties>
</file>